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332" r:id="rId4"/>
    <p:sldId id="333" r:id="rId5"/>
    <p:sldId id="266" r:id="rId6"/>
    <p:sldId id="256" r:id="rId7"/>
    <p:sldId id="257" r:id="rId8"/>
    <p:sldId id="258" r:id="rId9"/>
    <p:sldId id="259" r:id="rId10"/>
    <p:sldId id="261" r:id="rId11"/>
    <p:sldId id="263" r:id="rId12"/>
    <p:sldId id="264" r:id="rId13"/>
    <p:sldId id="267" r:id="rId14"/>
    <p:sldId id="268" r:id="rId15"/>
    <p:sldId id="269" r:id="rId16"/>
    <p:sldId id="270" r:id="rId17"/>
    <p:sldId id="271" r:id="rId18"/>
    <p:sldId id="272" r:id="rId19"/>
    <p:sldId id="297" r:id="rId20"/>
    <p:sldId id="298"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30" r:id="rId36"/>
    <p:sldId id="33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87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Staniforth" userId="c6b50bd5-34c9-4f60-9723-cf82bdcb86c1" providerId="ADAL" clId="{D4DE9324-6974-428B-8A2D-90A8D0E26DCF}"/>
    <pc:docChg chg="modSld">
      <pc:chgData name="S Staniforth" userId="c6b50bd5-34c9-4f60-9723-cf82bdcb86c1" providerId="ADAL" clId="{D4DE9324-6974-428B-8A2D-90A8D0E26DCF}" dt="2026-01-22T11:48:56.098" v="59" actId="20577"/>
      <pc:docMkLst>
        <pc:docMk/>
      </pc:docMkLst>
      <pc:sldChg chg="modSp mod">
        <pc:chgData name="S Staniforth" userId="c6b50bd5-34c9-4f60-9723-cf82bdcb86c1" providerId="ADAL" clId="{D4DE9324-6974-428B-8A2D-90A8D0E26DCF}" dt="2026-01-22T11:48:56.098" v="59" actId="20577"/>
        <pc:sldMkLst>
          <pc:docMk/>
          <pc:sldMk cId="3770716671" sldId="332"/>
        </pc:sldMkLst>
        <pc:spChg chg="mod">
          <ac:chgData name="S Staniforth" userId="c6b50bd5-34c9-4f60-9723-cf82bdcb86c1" providerId="ADAL" clId="{D4DE9324-6974-428B-8A2D-90A8D0E26DCF}" dt="2026-01-22T11:48:56.098" v="59" actId="20577"/>
          <ac:spMkLst>
            <pc:docMk/>
            <pc:sldMk cId="3770716671" sldId="332"/>
            <ac:spMk id="3" creationId="{04AF1E19-2D7D-2B10-9496-47F2DE08D67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158120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179917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76091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465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701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1700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2725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358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99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046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173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912933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2177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2101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7963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581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9288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3121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3660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669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484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406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C2DEE8-65EB-46AB-8C39-E3FAB21DBB5D}"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247756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0817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4677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032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247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C2DEE8-65EB-46AB-8C39-E3FAB21DBB5D}" type="datetimeFigureOut">
              <a:rPr lang="en-GB" smtClean="0"/>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343996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C2DEE8-65EB-46AB-8C39-E3FAB21DBB5D}" type="datetimeFigureOut">
              <a:rPr lang="en-GB" smtClean="0"/>
              <a:t>22/01/2026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416829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C2DEE8-65EB-46AB-8C39-E3FAB21DBB5D}" type="datetimeFigureOut">
              <a:rPr lang="en-GB" smtClean="0"/>
              <a:t>22/01/2026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322474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2DEE8-65EB-46AB-8C39-E3FAB21DBB5D}" type="datetimeFigureOut">
              <a:rPr lang="en-GB" smtClean="0"/>
              <a:t>22/01/2026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18747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C2DEE8-65EB-46AB-8C39-E3FAB21DBB5D}" type="datetimeFigureOut">
              <a:rPr lang="en-GB" smtClean="0"/>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133141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C2DEE8-65EB-46AB-8C39-E3FAB21DBB5D}" type="datetimeFigureOut">
              <a:rPr lang="en-GB" smtClean="0"/>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E99551-E591-49DF-AA61-D2BD2F271187}" type="slidenum">
              <a:rPr lang="en-GB" smtClean="0"/>
              <a:t>‹#›</a:t>
            </a:fld>
            <a:endParaRPr lang="en-GB"/>
          </a:p>
        </p:txBody>
      </p:sp>
    </p:spTree>
    <p:extLst>
      <p:ext uri="{BB962C8B-B14F-4D97-AF65-F5344CB8AC3E}">
        <p14:creationId xmlns:p14="http://schemas.microsoft.com/office/powerpoint/2010/main" val="248266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2DEE8-65EB-46AB-8C39-E3FAB21DBB5D}" type="datetimeFigureOut">
              <a:rPr lang="en-GB" smtClean="0"/>
              <a:t>22/01/2026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99551-E591-49DF-AA61-D2BD2F271187}" type="slidenum">
              <a:rPr lang="en-GB" smtClean="0"/>
              <a:t>‹#›</a:t>
            </a:fld>
            <a:endParaRPr lang="en-GB"/>
          </a:p>
        </p:txBody>
      </p:sp>
    </p:spTree>
    <p:extLst>
      <p:ext uri="{BB962C8B-B14F-4D97-AF65-F5344CB8AC3E}">
        <p14:creationId xmlns:p14="http://schemas.microsoft.com/office/powerpoint/2010/main" val="202307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5155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2DEE8-65EB-46AB-8C39-E3FAB21DBB5D}" type="datetimeFigureOut">
              <a:rPr lang="en-GB" smtClean="0">
                <a:solidFill>
                  <a:prstClr val="black">
                    <a:tint val="75000"/>
                  </a:prstClr>
                </a:solidFill>
              </a:rPr>
              <a:pPr/>
              <a:t>22/01/2026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99551-E591-49DF-AA61-D2BD2F27118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855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1.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8.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15.xml"/><Relationship Id="rId11" Type="http://schemas.openxmlformats.org/officeDocument/2006/relationships/slide" Target="slide24.xml"/><Relationship Id="rId5" Type="http://schemas.openxmlformats.org/officeDocument/2006/relationships/slide" Target="slide11.xml"/><Relationship Id="rId10" Type="http://schemas.openxmlformats.org/officeDocument/2006/relationships/slide" Target="slide22.xml"/><Relationship Id="rId4" Type="http://schemas.openxmlformats.org/officeDocument/2006/relationships/slide" Target="slide8.xml"/><Relationship Id="rId9" Type="http://schemas.openxmlformats.org/officeDocument/2006/relationships/slide" Target="slide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4FE8-B94E-4F7F-7CE3-4C78ED5C6121}"/>
              </a:ext>
            </a:extLst>
          </p:cNvPr>
          <p:cNvSpPr>
            <a:spLocks noGrp="1"/>
          </p:cNvSpPr>
          <p:nvPr>
            <p:ph type="title"/>
          </p:nvPr>
        </p:nvSpPr>
        <p:spPr>
          <a:xfrm>
            <a:off x="457200" y="0"/>
            <a:ext cx="8229600" cy="1143000"/>
          </a:xfrm>
        </p:spPr>
        <p:txBody>
          <a:bodyPr/>
          <a:lstStyle/>
          <a:p>
            <a:r>
              <a:rPr lang="en-GB" dirty="0">
                <a:solidFill>
                  <a:srgbClr val="FF0000"/>
                </a:solidFill>
              </a:rPr>
              <a:t>Tutor Time Team Challenges</a:t>
            </a:r>
          </a:p>
        </p:txBody>
      </p:sp>
      <p:sp>
        <p:nvSpPr>
          <p:cNvPr id="3" name="Content Placeholder 2">
            <a:extLst>
              <a:ext uri="{FF2B5EF4-FFF2-40B4-BE49-F238E27FC236}">
                <a16:creationId xmlns:a16="http://schemas.microsoft.com/office/drawing/2014/main" id="{04AF1E19-2D7D-2B10-9496-47F2DE08D674}"/>
              </a:ext>
            </a:extLst>
          </p:cNvPr>
          <p:cNvSpPr>
            <a:spLocks noGrp="1"/>
          </p:cNvSpPr>
          <p:nvPr>
            <p:ph sz="half" idx="1"/>
          </p:nvPr>
        </p:nvSpPr>
        <p:spPr>
          <a:xfrm>
            <a:off x="390364" y="1143000"/>
            <a:ext cx="8363272" cy="4525963"/>
          </a:xfrm>
        </p:spPr>
        <p:txBody>
          <a:bodyPr/>
          <a:lstStyle/>
          <a:p>
            <a:r>
              <a:rPr lang="en-GB" dirty="0"/>
              <a:t>Try dividing your tutor group into Team A and B</a:t>
            </a:r>
          </a:p>
          <a:p>
            <a:r>
              <a:rPr lang="en-GB" dirty="0"/>
              <a:t>As and when you find it useful, use one of the 12 challenges (very little or no prep required)</a:t>
            </a:r>
          </a:p>
          <a:p>
            <a:r>
              <a:rPr lang="en-GB" dirty="0"/>
              <a:t>Click on the link on slide 3 to take you to </a:t>
            </a:r>
            <a:r>
              <a:rPr lang="en-GB"/>
              <a:t>the challenge</a:t>
            </a:r>
            <a:endParaRPr lang="en-GB" dirty="0"/>
          </a:p>
          <a:p>
            <a:r>
              <a:rPr lang="en-GB" dirty="0"/>
              <a:t>Keep a Team A versus Team B score card on the wall.(laminate it to make updating scores easy)</a:t>
            </a:r>
          </a:p>
          <a:p>
            <a:r>
              <a:rPr lang="en-GB" dirty="0"/>
              <a:t>Award a prize to the winning team at the end of the term </a:t>
            </a:r>
          </a:p>
        </p:txBody>
      </p:sp>
    </p:spTree>
    <p:extLst>
      <p:ext uri="{BB962C8B-B14F-4D97-AF65-F5344CB8AC3E}">
        <p14:creationId xmlns:p14="http://schemas.microsoft.com/office/powerpoint/2010/main" val="377071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 y="0"/>
            <a:ext cx="8229600" cy="1143000"/>
          </a:xfrm>
        </p:spPr>
        <p:txBody>
          <a:bodyPr/>
          <a:lstStyle/>
          <a:p>
            <a:pPr algn="l"/>
            <a:r>
              <a:rPr lang="en-GB" dirty="0"/>
              <a:t>Sample questions…choose 5</a:t>
            </a:r>
          </a:p>
        </p:txBody>
      </p:sp>
      <p:sp>
        <p:nvSpPr>
          <p:cNvPr id="3" name="Content Placeholder 2"/>
          <p:cNvSpPr>
            <a:spLocks noGrp="1"/>
          </p:cNvSpPr>
          <p:nvPr>
            <p:ph idx="1"/>
          </p:nvPr>
        </p:nvSpPr>
        <p:spPr>
          <a:xfrm>
            <a:off x="251520" y="1052736"/>
            <a:ext cx="8424936" cy="5112568"/>
          </a:xfrm>
        </p:spPr>
        <p:txBody>
          <a:bodyPr>
            <a:normAutofit fontScale="40000" lnSpcReduction="20000"/>
          </a:bodyPr>
          <a:lstStyle/>
          <a:p>
            <a:pPr marL="514350" indent="-514350">
              <a:buFont typeface="+mj-lt"/>
              <a:buAutoNum type="arabicPeriod"/>
            </a:pPr>
            <a:r>
              <a:rPr lang="en-GB" sz="4500" dirty="0"/>
              <a:t>How many brothers and sisters do they have?</a:t>
            </a:r>
          </a:p>
          <a:p>
            <a:pPr marL="514350" indent="-514350">
              <a:buFont typeface="+mj-lt"/>
              <a:buAutoNum type="arabicPeriod"/>
            </a:pPr>
            <a:r>
              <a:rPr lang="en-GB" sz="4500" dirty="0"/>
              <a:t>What is their favourite subject?</a:t>
            </a:r>
          </a:p>
          <a:p>
            <a:pPr marL="514350" indent="-514350">
              <a:buFont typeface="+mj-lt"/>
              <a:buAutoNum type="arabicPeriod"/>
            </a:pPr>
            <a:r>
              <a:rPr lang="en-GB" sz="4500" dirty="0"/>
              <a:t>How is their best friend?</a:t>
            </a:r>
          </a:p>
          <a:p>
            <a:pPr marL="514350" indent="-514350">
              <a:buFont typeface="+mj-lt"/>
              <a:buAutoNum type="arabicPeriod"/>
            </a:pPr>
            <a:r>
              <a:rPr lang="en-GB" sz="4500" dirty="0"/>
              <a:t>What Primary school did they go to?</a:t>
            </a:r>
          </a:p>
          <a:p>
            <a:pPr marL="514350" indent="-514350">
              <a:buFont typeface="+mj-lt"/>
              <a:buAutoNum type="arabicPeriod"/>
            </a:pPr>
            <a:r>
              <a:rPr lang="en-GB" sz="4500" dirty="0"/>
              <a:t>Name one of their pets?</a:t>
            </a:r>
          </a:p>
          <a:p>
            <a:pPr marL="514350" indent="-514350">
              <a:buFont typeface="+mj-lt"/>
              <a:buAutoNum type="arabicPeriod"/>
            </a:pPr>
            <a:r>
              <a:rPr lang="en-GB" sz="4500" dirty="0"/>
              <a:t>What street do they live on?</a:t>
            </a:r>
          </a:p>
          <a:p>
            <a:pPr marL="514350" indent="-514350">
              <a:buFont typeface="+mj-lt"/>
              <a:buAutoNum type="arabicPeriod"/>
            </a:pPr>
            <a:r>
              <a:rPr lang="en-GB" sz="4500" dirty="0"/>
              <a:t>What is the name of their brother or sister?</a:t>
            </a:r>
          </a:p>
          <a:p>
            <a:pPr marL="514350" indent="-514350">
              <a:buFont typeface="+mj-lt"/>
              <a:buAutoNum type="arabicPeriod"/>
            </a:pPr>
            <a:r>
              <a:rPr lang="en-GB" sz="4500" dirty="0"/>
              <a:t>What is their favourite sport?</a:t>
            </a:r>
          </a:p>
          <a:p>
            <a:pPr marL="514350" indent="-514350">
              <a:buFont typeface="+mj-lt"/>
              <a:buAutoNum type="arabicPeriod"/>
            </a:pPr>
            <a:r>
              <a:rPr lang="en-GB" sz="4500" dirty="0"/>
              <a:t>What is their favourite hobby?</a:t>
            </a:r>
          </a:p>
          <a:p>
            <a:pPr marL="514350" indent="-514350">
              <a:buFont typeface="+mj-lt"/>
              <a:buAutoNum type="arabicPeriod"/>
            </a:pPr>
            <a:r>
              <a:rPr lang="en-GB" sz="4500" dirty="0"/>
              <a:t>Who is their favourite band or singer?</a:t>
            </a:r>
          </a:p>
          <a:p>
            <a:pPr marL="514350" indent="-514350">
              <a:buFont typeface="+mj-lt"/>
              <a:buAutoNum type="arabicPeriod"/>
            </a:pPr>
            <a:r>
              <a:rPr lang="en-GB" sz="4500" dirty="0"/>
              <a:t>What is their Mum’s name?</a:t>
            </a:r>
          </a:p>
          <a:p>
            <a:pPr marL="514350" indent="-514350">
              <a:buFont typeface="+mj-lt"/>
              <a:buAutoNum type="arabicPeriod"/>
            </a:pPr>
            <a:r>
              <a:rPr lang="en-GB" sz="4500" dirty="0"/>
              <a:t>How many pets do they have?</a:t>
            </a:r>
          </a:p>
          <a:p>
            <a:pPr marL="514350" indent="-514350">
              <a:buFont typeface="+mj-lt"/>
              <a:buAutoNum type="arabicPeriod"/>
            </a:pPr>
            <a:endParaRPr lang="en-GB" sz="4500" dirty="0"/>
          </a:p>
          <a:p>
            <a:pPr marL="0" indent="0">
              <a:buNone/>
            </a:pPr>
            <a:r>
              <a:rPr lang="en-GB" sz="6300" dirty="0"/>
              <a:t>TIE BREAKERS (must be number answers)</a:t>
            </a:r>
          </a:p>
          <a:p>
            <a:pPr>
              <a:buFontTx/>
              <a:buChar char="-"/>
            </a:pPr>
            <a:r>
              <a:rPr lang="en-GB" sz="4500" dirty="0"/>
              <a:t>How old is their Mum?</a:t>
            </a:r>
          </a:p>
          <a:p>
            <a:pPr>
              <a:buFontTx/>
              <a:buChar char="-"/>
            </a:pPr>
            <a:r>
              <a:rPr lang="en-GB" sz="4500" dirty="0"/>
              <a:t>What is their house number?</a:t>
            </a:r>
          </a:p>
          <a:p>
            <a:pPr>
              <a:buFontTx/>
              <a:buChar char="-"/>
            </a:pPr>
            <a:r>
              <a:rPr lang="en-GB" sz="4500" dirty="0"/>
              <a:t>What is their lucky number?</a:t>
            </a:r>
          </a:p>
          <a:p>
            <a:pPr>
              <a:buFontTx/>
              <a:buChar char="-"/>
            </a:pPr>
            <a:r>
              <a:rPr lang="en-GB" sz="4500" dirty="0"/>
              <a:t>How many cousins do they have?</a:t>
            </a:r>
          </a:p>
          <a:p>
            <a:pPr marL="514350" indent="-514350">
              <a:buFont typeface="+mj-lt"/>
              <a:buAutoNum type="arabicPeriod"/>
            </a:pPr>
            <a:endParaRPr lang="en-GB" dirty="0"/>
          </a:p>
        </p:txBody>
      </p:sp>
      <p:pic>
        <p:nvPicPr>
          <p:cNvPr id="4" name="Picture 2" descr="http://t1.gstatic.com/images?q=tbn:ANd9GcRZqW4S5mbu03GvECHYMUZCjdewSYQepNQfTvm1Q-dzJW3gH7dPZ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304" y="0"/>
            <a:ext cx="1627550" cy="162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04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560" y="0"/>
            <a:ext cx="6116233" cy="2043658"/>
          </a:xfrm>
        </p:spPr>
        <p:txBody>
          <a:bodyPr>
            <a:normAutofit/>
          </a:bodyPr>
          <a:lstStyle/>
          <a:p>
            <a:r>
              <a:rPr lang="en-GB" sz="7300" b="1" dirty="0">
                <a:solidFill>
                  <a:srgbClr val="FF0000"/>
                </a:solidFill>
              </a:rPr>
              <a:t>Straight line</a:t>
            </a:r>
            <a:br>
              <a:rPr lang="en-GB" b="1" dirty="0"/>
            </a:br>
            <a:endParaRPr lang="en-GB" b="1" dirty="0">
              <a:solidFill>
                <a:srgbClr val="FF66CC"/>
              </a:solidFill>
            </a:endParaRPr>
          </a:p>
        </p:txBody>
      </p:sp>
      <p:sp>
        <p:nvSpPr>
          <p:cNvPr id="3" name="Subtitle 2"/>
          <p:cNvSpPr>
            <a:spLocks noGrp="1"/>
          </p:cNvSpPr>
          <p:nvPr>
            <p:ph type="subTitle" idx="1"/>
          </p:nvPr>
        </p:nvSpPr>
        <p:spPr>
          <a:xfrm>
            <a:off x="3923928" y="2900164"/>
            <a:ext cx="4896544" cy="3505944"/>
          </a:xfrm>
        </p:spPr>
        <p:txBody>
          <a:bodyPr>
            <a:noAutofit/>
          </a:bodyPr>
          <a:lstStyle/>
          <a:p>
            <a:r>
              <a:rPr lang="en-GB" sz="5000" dirty="0">
                <a:solidFill>
                  <a:schemeClr val="bg1"/>
                </a:solidFill>
              </a:rPr>
              <a:t>Can you walk in a straight line…..</a:t>
            </a:r>
          </a:p>
          <a:p>
            <a:r>
              <a:rPr lang="en-GB" sz="5000" dirty="0">
                <a:solidFill>
                  <a:schemeClr val="bg1"/>
                </a:solidFill>
              </a:rPr>
              <a:t>……blindfolded ?</a:t>
            </a: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schemeClr val="bg1"/>
                </a:solidFill>
                <a:hlinkClick r:id="rId2" action="ppaction://hlinksldjump"/>
              </a:rPr>
              <a:t>Back</a:t>
            </a:r>
            <a:endParaRPr lang="en-GB" sz="3600" dirty="0">
              <a:solidFill>
                <a:schemeClr val="bg1"/>
              </a:solidFill>
            </a:endParaRPr>
          </a:p>
        </p:txBody>
      </p:sp>
      <p:pic>
        <p:nvPicPr>
          <p:cNvPr id="4" name="Picture 2" descr="http://t1.gstatic.com/images?q=tbn:ANd9GcTbXA1HvjWN8iKDDnbBQ1z3lMgDUws8S4pFMzEOeZ_xibI8E1fs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16832"/>
            <a:ext cx="3172718" cy="330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3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816"/>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104721" y="2193100"/>
            <a:ext cx="4968552" cy="4680520"/>
          </a:xfrm>
        </p:spPr>
        <p:txBody>
          <a:bodyPr>
            <a:normAutofit/>
          </a:bodyPr>
          <a:lstStyle/>
          <a:p>
            <a:pPr marL="514350" indent="-514350">
              <a:buFont typeface="+mj-lt"/>
              <a:buAutoNum type="arabicPeriod"/>
            </a:pPr>
            <a:r>
              <a:rPr lang="en-GB" sz="1800" dirty="0"/>
              <a:t>Take it in turns, Team A then B etc to walk blindfolded along the paper strip.</a:t>
            </a:r>
          </a:p>
          <a:p>
            <a:pPr marL="514350" indent="-514350">
              <a:buFont typeface="+mj-lt"/>
              <a:buAutoNum type="arabicPeriod"/>
            </a:pPr>
            <a:r>
              <a:rPr lang="en-GB" sz="1800" dirty="0"/>
              <a:t>Take care to place their right foot exactly on the strip before they start.</a:t>
            </a:r>
          </a:p>
          <a:p>
            <a:pPr marL="514350" indent="-514350">
              <a:buFont typeface="+mj-lt"/>
              <a:buAutoNum type="arabicPeriod"/>
            </a:pPr>
            <a:r>
              <a:rPr lang="en-GB" sz="1800" dirty="0"/>
              <a:t>They must stay touching the line with each foot placed.</a:t>
            </a:r>
          </a:p>
          <a:p>
            <a:pPr marL="514350" indent="-514350">
              <a:buFont typeface="+mj-lt"/>
              <a:buAutoNum type="arabicPeriod"/>
            </a:pPr>
            <a:r>
              <a:rPr lang="en-GB" sz="1800" dirty="0"/>
              <a:t>As soon as a foot is placed on the floor and not touching the paper, their turn is over.</a:t>
            </a:r>
          </a:p>
          <a:p>
            <a:pPr marL="514350" indent="-514350">
              <a:buFont typeface="+mj-lt"/>
              <a:buAutoNum type="arabicPeriod"/>
            </a:pPr>
            <a:r>
              <a:rPr lang="en-GB" sz="1800" dirty="0"/>
              <a:t>Mark with a counter or mark the paper where the furthest person got to. Mark the front of their last “good foot”.</a:t>
            </a:r>
          </a:p>
          <a:p>
            <a:pPr marL="514350" indent="-514350">
              <a:buFont typeface="+mj-lt"/>
              <a:buAutoNum type="arabicPeriod"/>
            </a:pPr>
            <a:r>
              <a:rPr lang="en-GB" sz="1800" dirty="0"/>
              <a:t>Keep moving it along as someone beats the previous record.</a:t>
            </a:r>
          </a:p>
          <a:p>
            <a:pPr marL="514350" indent="-514350">
              <a:buFont typeface="+mj-lt"/>
              <a:buAutoNum type="arabicPeriod"/>
            </a:pPr>
            <a:endParaRPr lang="en-GB" sz="1800" dirty="0"/>
          </a:p>
        </p:txBody>
      </p:sp>
      <p:sp>
        <p:nvSpPr>
          <p:cNvPr id="5" name="TextBox 4"/>
          <p:cNvSpPr txBox="1"/>
          <p:nvPr/>
        </p:nvSpPr>
        <p:spPr>
          <a:xfrm>
            <a:off x="5260592" y="2547789"/>
            <a:ext cx="3675261" cy="3631763"/>
          </a:xfrm>
          <a:prstGeom prst="rect">
            <a:avLst/>
          </a:prstGeom>
          <a:noFill/>
          <a:ln>
            <a:solidFill>
              <a:schemeClr val="tx1"/>
            </a:solidFill>
          </a:ln>
        </p:spPr>
        <p:txBody>
          <a:bodyPr wrap="square" rtlCol="0">
            <a:spAutoFit/>
          </a:bodyPr>
          <a:lstStyle/>
          <a:p>
            <a:r>
              <a:rPr lang="en-GB" sz="3000" b="1" dirty="0">
                <a:solidFill>
                  <a:srgbClr val="FF0000"/>
                </a:solidFill>
              </a:rPr>
              <a:t>Who wins…</a:t>
            </a:r>
            <a:r>
              <a:rPr lang="en-GB" sz="2000" b="1" dirty="0"/>
              <a:t>Whoever is the champion and makes it furthest along the line wins it for their team!</a:t>
            </a:r>
          </a:p>
          <a:p>
            <a:endParaRPr lang="en-GB" sz="2000" b="1" dirty="0"/>
          </a:p>
          <a:p>
            <a:r>
              <a:rPr lang="en-GB" sz="2000" b="1" dirty="0"/>
              <a:t>Should more than one person complete the whole line, you could have a final walk off and maybe extend the line or make it </a:t>
            </a:r>
            <a:r>
              <a:rPr lang="en-GB" sz="2000" b="1" dirty="0" err="1"/>
              <a:t>zig</a:t>
            </a:r>
            <a:r>
              <a:rPr lang="en-GB" sz="2000" b="1" dirty="0"/>
              <a:t> </a:t>
            </a:r>
            <a:r>
              <a:rPr lang="en-GB" sz="2000" b="1" dirty="0" err="1"/>
              <a:t>zaggy</a:t>
            </a:r>
            <a:r>
              <a:rPr lang="en-GB" sz="2000" b="1" dirty="0"/>
              <a:t>!</a:t>
            </a:r>
            <a:endParaRPr lang="en-GB" sz="2000" dirty="0"/>
          </a:p>
          <a:p>
            <a:endParaRPr lang="en-GB" sz="2000" dirty="0"/>
          </a:p>
        </p:txBody>
      </p:sp>
      <p:sp>
        <p:nvSpPr>
          <p:cNvPr id="6" name="TextBox 5"/>
          <p:cNvSpPr txBox="1"/>
          <p:nvPr/>
        </p:nvSpPr>
        <p:spPr>
          <a:xfrm>
            <a:off x="179512" y="0"/>
            <a:ext cx="6336704" cy="1569660"/>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A scarf or blindfold (make sure they can’t see down)</a:t>
            </a:r>
          </a:p>
          <a:p>
            <a:r>
              <a:rPr lang="en-GB" sz="2200" dirty="0">
                <a:solidFill>
                  <a:srgbClr val="00B050"/>
                </a:solidFill>
              </a:rPr>
              <a:t>A strip of coloured paper </a:t>
            </a:r>
            <a:r>
              <a:rPr lang="en-GB" sz="2200" dirty="0" err="1">
                <a:solidFill>
                  <a:srgbClr val="00B050"/>
                </a:solidFill>
              </a:rPr>
              <a:t>approx</a:t>
            </a:r>
            <a:r>
              <a:rPr lang="en-GB" sz="2200" dirty="0">
                <a:solidFill>
                  <a:srgbClr val="00B050"/>
                </a:solidFill>
              </a:rPr>
              <a:t> 3m in length</a:t>
            </a:r>
          </a:p>
          <a:p>
            <a:r>
              <a:rPr lang="en-GB" sz="2200" dirty="0">
                <a:solidFill>
                  <a:srgbClr val="00B050"/>
                </a:solidFill>
              </a:rPr>
              <a:t>(notice board edging paper roll is ideal)</a:t>
            </a:r>
          </a:p>
        </p:txBody>
      </p:sp>
      <p:pic>
        <p:nvPicPr>
          <p:cNvPr id="2050" name="Picture 2" descr="http://t2.gstatic.com/images?q=tbn:ANd9GcSazUZMGkigpTpUqJOd8QzUjAYvcf-FpltuMxHCub-Bjo4jz4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5" y="11663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3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560" y="0"/>
            <a:ext cx="6116233" cy="2043658"/>
          </a:xfrm>
        </p:spPr>
        <p:txBody>
          <a:bodyPr>
            <a:normAutofit/>
          </a:bodyPr>
          <a:lstStyle/>
          <a:p>
            <a:r>
              <a:rPr lang="en-GB" sz="7300" b="1" dirty="0">
                <a:solidFill>
                  <a:srgbClr val="FF0000"/>
                </a:solidFill>
              </a:rPr>
              <a:t>The Plank</a:t>
            </a:r>
            <a:endParaRPr lang="en-GB" b="1" dirty="0">
              <a:solidFill>
                <a:srgbClr val="FF66CC"/>
              </a:solidFill>
            </a:endParaRPr>
          </a:p>
        </p:txBody>
      </p:sp>
      <p:sp>
        <p:nvSpPr>
          <p:cNvPr id="3" name="Subtitle 2"/>
          <p:cNvSpPr>
            <a:spLocks noGrp="1"/>
          </p:cNvSpPr>
          <p:nvPr>
            <p:ph type="subTitle" idx="1"/>
          </p:nvPr>
        </p:nvSpPr>
        <p:spPr>
          <a:xfrm>
            <a:off x="3626" y="4509120"/>
            <a:ext cx="4896544" cy="3505944"/>
          </a:xfrm>
        </p:spPr>
        <p:txBody>
          <a:bodyPr>
            <a:noAutofit/>
          </a:bodyPr>
          <a:lstStyle/>
          <a:p>
            <a:r>
              <a:rPr lang="en-GB" sz="5000" dirty="0">
                <a:solidFill>
                  <a:schemeClr val="bg1"/>
                </a:solidFill>
              </a:rPr>
              <a:t>Who is the strongest……?</a:t>
            </a:r>
          </a:p>
          <a:p>
            <a:endParaRPr lang="en-GB" sz="5000" dirty="0">
              <a:solidFill>
                <a:schemeClr val="bg1"/>
              </a:solidFill>
            </a:endParaRP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schemeClr val="bg1"/>
                </a:solidFill>
                <a:hlinkClick r:id="rId2" action="ppaction://hlinksldjump"/>
              </a:rPr>
              <a:t>Back</a:t>
            </a:r>
            <a:endParaRPr lang="en-GB" sz="3600" dirty="0">
              <a:solidFill>
                <a:schemeClr val="bg1"/>
              </a:soli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01383"/>
            <a:ext cx="5707584" cy="204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44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816"/>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179512" y="2177480"/>
            <a:ext cx="4322503" cy="4680520"/>
          </a:xfrm>
        </p:spPr>
        <p:txBody>
          <a:bodyPr>
            <a:normAutofit lnSpcReduction="10000"/>
          </a:bodyPr>
          <a:lstStyle/>
          <a:p>
            <a:r>
              <a:rPr lang="en-GB" sz="2400" dirty="0"/>
              <a:t>The plank position is toes on the floor, leaning on forearms, keeping the body flat as shown</a:t>
            </a:r>
          </a:p>
          <a:p>
            <a:r>
              <a:rPr lang="en-GB" sz="2400" dirty="0"/>
              <a:t>The aim is to hold the plank position for as long as possible. </a:t>
            </a:r>
          </a:p>
          <a:p>
            <a:r>
              <a:rPr lang="en-GB" sz="2400" dirty="0"/>
              <a:t>You will decide amongst you who to nominate for the challenge after practicing for 5 minutes.</a:t>
            </a:r>
          </a:p>
          <a:p>
            <a:r>
              <a:rPr lang="en-GB" sz="2400" dirty="0"/>
              <a:t>One team A versus one team B</a:t>
            </a:r>
          </a:p>
          <a:p>
            <a:pPr marL="514350" indent="-514350">
              <a:buFont typeface="+mj-lt"/>
              <a:buAutoNum type="arabicPeriod"/>
            </a:pPr>
            <a:endParaRPr lang="en-GB" sz="2400" dirty="0"/>
          </a:p>
        </p:txBody>
      </p:sp>
      <p:sp>
        <p:nvSpPr>
          <p:cNvPr id="5" name="TextBox 4"/>
          <p:cNvSpPr txBox="1"/>
          <p:nvPr/>
        </p:nvSpPr>
        <p:spPr>
          <a:xfrm>
            <a:off x="5229613" y="1916832"/>
            <a:ext cx="3675261" cy="3939540"/>
          </a:xfrm>
          <a:prstGeom prst="rect">
            <a:avLst/>
          </a:prstGeom>
          <a:noFill/>
          <a:ln>
            <a:solidFill>
              <a:schemeClr val="tx1"/>
            </a:solidFill>
          </a:ln>
        </p:spPr>
        <p:txBody>
          <a:bodyPr wrap="square" rtlCol="0">
            <a:spAutoFit/>
          </a:bodyPr>
          <a:lstStyle/>
          <a:p>
            <a:r>
              <a:rPr lang="en-GB" sz="3000" b="1" dirty="0">
                <a:solidFill>
                  <a:srgbClr val="FF0000"/>
                </a:solidFill>
              </a:rPr>
              <a:t>Who wins…</a:t>
            </a:r>
            <a:r>
              <a:rPr lang="en-GB" sz="2000" b="1" dirty="0"/>
              <a:t>Whoever holds the plank position for the longest wins it for the boys or the girls. </a:t>
            </a:r>
          </a:p>
          <a:p>
            <a:endParaRPr lang="en-GB" sz="2000" b="1" dirty="0"/>
          </a:p>
          <a:p>
            <a:r>
              <a:rPr lang="en-GB" sz="2000" b="1" dirty="0"/>
              <a:t>Variation might be to select 3 from team and  3 from team B and allocate 1 point for first out, 2 pts second out etc until the last person “planking” gets 6 points. Add them up to see who gets more points …</a:t>
            </a:r>
            <a:endParaRPr lang="en-GB" sz="2000" dirty="0"/>
          </a:p>
        </p:txBody>
      </p:sp>
      <p:sp>
        <p:nvSpPr>
          <p:cNvPr id="6" name="TextBox 5"/>
          <p:cNvSpPr txBox="1"/>
          <p:nvPr/>
        </p:nvSpPr>
        <p:spPr>
          <a:xfrm>
            <a:off x="254789" y="161090"/>
            <a:ext cx="3168352" cy="892552"/>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Absolutely nothing!</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5930"/>
            <a:ext cx="417646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577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85" y="-225788"/>
            <a:ext cx="6116233" cy="2043658"/>
          </a:xfrm>
        </p:spPr>
        <p:txBody>
          <a:bodyPr>
            <a:normAutofit fontScale="90000"/>
          </a:bodyPr>
          <a:lstStyle/>
          <a:p>
            <a:r>
              <a:rPr lang="en-GB" sz="7300" b="1" dirty="0">
                <a:solidFill>
                  <a:srgbClr val="FF0000"/>
                </a:solidFill>
              </a:rPr>
              <a:t>Blind Challenge</a:t>
            </a:r>
            <a:endParaRPr lang="en-GB" b="1" dirty="0">
              <a:solidFill>
                <a:srgbClr val="FF66CC"/>
              </a:solidFill>
            </a:endParaRPr>
          </a:p>
        </p:txBody>
      </p:sp>
      <p:sp>
        <p:nvSpPr>
          <p:cNvPr id="3" name="Subtitle 2"/>
          <p:cNvSpPr>
            <a:spLocks noGrp="1"/>
          </p:cNvSpPr>
          <p:nvPr>
            <p:ph type="subTitle" idx="1"/>
          </p:nvPr>
        </p:nvSpPr>
        <p:spPr>
          <a:xfrm>
            <a:off x="4201834" y="3501008"/>
            <a:ext cx="4896544" cy="3505944"/>
          </a:xfrm>
        </p:spPr>
        <p:txBody>
          <a:bodyPr>
            <a:noAutofit/>
          </a:bodyPr>
          <a:lstStyle/>
          <a:p>
            <a:r>
              <a:rPr lang="en-GB" sz="5000" dirty="0">
                <a:solidFill>
                  <a:schemeClr val="bg1"/>
                </a:solidFill>
              </a:rPr>
              <a:t>Who is the strongest willed?</a:t>
            </a:r>
          </a:p>
          <a:p>
            <a:endParaRPr lang="en-GB" sz="5000" dirty="0">
              <a:solidFill>
                <a:schemeClr val="bg1"/>
              </a:solidFill>
            </a:endParaRP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schemeClr val="bg1"/>
                </a:solidFill>
                <a:hlinkClick r:id="rId2" action="ppaction://hlinksldjump"/>
              </a:rPr>
              <a:t>Back</a:t>
            </a:r>
            <a:endParaRPr lang="en-GB" sz="3600" dirty="0">
              <a:solidFill>
                <a:schemeClr val="bg1"/>
              </a:solidFill>
            </a:endParaRPr>
          </a:p>
        </p:txBody>
      </p:sp>
      <p:pic>
        <p:nvPicPr>
          <p:cNvPr id="1028" name="Picture 4" descr="http://twistedsifter.sifter.netdna-cdn.com/wp-content/uploads/2012/08/paul-ryan-photoshop-eyes-closed-smil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03" r="16856"/>
          <a:stretch/>
        </p:blipFill>
        <p:spPr bwMode="auto">
          <a:xfrm>
            <a:off x="1259632" y="1680747"/>
            <a:ext cx="2479964" cy="449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7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0" y="1556792"/>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186674" y="1895485"/>
            <a:ext cx="4322503" cy="4680520"/>
          </a:xfrm>
        </p:spPr>
        <p:txBody>
          <a:bodyPr>
            <a:normAutofit/>
          </a:bodyPr>
          <a:lstStyle/>
          <a:p>
            <a:r>
              <a:rPr lang="en-GB" sz="1800" dirty="0"/>
              <a:t>Every person in the form stands up behind their chair facing the front.</a:t>
            </a:r>
          </a:p>
          <a:p>
            <a:r>
              <a:rPr lang="en-GB" sz="1800" dirty="0"/>
              <a:t>They can not touch anything or speak</a:t>
            </a:r>
          </a:p>
          <a:p>
            <a:r>
              <a:rPr lang="en-GB" sz="1800" dirty="0"/>
              <a:t>When you say GO they </a:t>
            </a:r>
            <a:r>
              <a:rPr lang="en-GB" sz="1800" b="1" dirty="0"/>
              <a:t>close their eyes</a:t>
            </a:r>
            <a:r>
              <a:rPr lang="en-GB" sz="1800" dirty="0"/>
              <a:t>! Simple!</a:t>
            </a:r>
          </a:p>
          <a:p>
            <a:r>
              <a:rPr lang="en-GB" sz="1800" dirty="0"/>
              <a:t>Watch carefully and check that no one opens them and peeps. </a:t>
            </a:r>
          </a:p>
          <a:p>
            <a:r>
              <a:rPr lang="en-GB" sz="1800" dirty="0"/>
              <a:t>Anyone who opens their eyes is out, but they must stay standing there and not move or sit down. </a:t>
            </a:r>
          </a:p>
          <a:p>
            <a:r>
              <a:rPr lang="en-GB" sz="1800" dirty="0"/>
              <a:t>If everyone stays silent the people left in will not have any idea who is left….or indeed whether anyone else is left</a:t>
            </a:r>
          </a:p>
          <a:p>
            <a:r>
              <a:rPr lang="en-GB" sz="1800" dirty="0"/>
              <a:t>It sounds easy but try it…it’s really uncomfortable.</a:t>
            </a:r>
          </a:p>
          <a:p>
            <a:pPr marL="0" indent="0">
              <a:buNone/>
            </a:pPr>
            <a:endParaRPr lang="en-GB" sz="1800" dirty="0"/>
          </a:p>
        </p:txBody>
      </p:sp>
      <p:sp>
        <p:nvSpPr>
          <p:cNvPr id="5" name="TextBox 4"/>
          <p:cNvSpPr txBox="1"/>
          <p:nvPr/>
        </p:nvSpPr>
        <p:spPr>
          <a:xfrm>
            <a:off x="5250395" y="1882374"/>
            <a:ext cx="3675261" cy="3016210"/>
          </a:xfrm>
          <a:prstGeom prst="rect">
            <a:avLst/>
          </a:prstGeom>
          <a:noFill/>
          <a:ln>
            <a:solidFill>
              <a:schemeClr val="tx1"/>
            </a:solidFill>
          </a:ln>
        </p:spPr>
        <p:txBody>
          <a:bodyPr wrap="square" rtlCol="0">
            <a:spAutoFit/>
          </a:bodyPr>
          <a:lstStyle/>
          <a:p>
            <a:r>
              <a:rPr lang="en-GB" sz="3000" b="1" dirty="0">
                <a:solidFill>
                  <a:srgbClr val="FF0000"/>
                </a:solidFill>
              </a:rPr>
              <a:t>Who wins…</a:t>
            </a:r>
          </a:p>
          <a:p>
            <a:r>
              <a:rPr lang="en-GB" sz="2000" b="1" dirty="0"/>
              <a:t>Last person wins it for their team!</a:t>
            </a:r>
          </a:p>
          <a:p>
            <a:endParaRPr lang="en-GB" sz="2000" b="1" dirty="0"/>
          </a:p>
          <a:p>
            <a:r>
              <a:rPr lang="en-GB" sz="2000" b="1" dirty="0"/>
              <a:t>Those who have opened their eyes and are out can help check on the others for cheating…but they must do this silently. </a:t>
            </a:r>
            <a:endParaRPr lang="en-GB" sz="2000" dirty="0"/>
          </a:p>
          <a:p>
            <a:endParaRPr lang="en-GB" sz="2000" dirty="0"/>
          </a:p>
        </p:txBody>
      </p:sp>
      <p:sp>
        <p:nvSpPr>
          <p:cNvPr id="6" name="TextBox 5"/>
          <p:cNvSpPr txBox="1"/>
          <p:nvPr/>
        </p:nvSpPr>
        <p:spPr>
          <a:xfrm>
            <a:off x="254789" y="161090"/>
            <a:ext cx="3168352" cy="892552"/>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Absolutely nothing!</a:t>
            </a:r>
          </a:p>
        </p:txBody>
      </p:sp>
      <p:pic>
        <p:nvPicPr>
          <p:cNvPr id="2050" name="Picture 2" descr="http://twistedsifter.sifter.netdna-cdn.com/wp-content/uploads/2012/08/paul-ryan-photoshop-eyes-closed-smi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33813" t="30906" r="30160" b="57264"/>
          <a:stretch/>
        </p:blipFill>
        <p:spPr bwMode="auto">
          <a:xfrm>
            <a:off x="3767959" y="444042"/>
            <a:ext cx="1482436"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bdia_GSm1u8/TYrexXTPnlI/AAAAAAAAT5E/fXe9VHcOfHM/s1600/chili-016asign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72" t="34371" r="12036" b="41690"/>
          <a:stretch/>
        </p:blipFill>
        <p:spPr bwMode="auto">
          <a:xfrm>
            <a:off x="5436096" y="444042"/>
            <a:ext cx="1631147" cy="596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3.gstatic.com/images?q=tbn:ANd9GcSnSkoeqWBtjRpH6K5CGJOcMI3Au1vNY4NB7xp2xEzL1IqS3Js6P6OkrvtM"/>
          <p:cNvPicPr>
            <a:picLocks noChangeAspect="1" noChangeArrowheads="1"/>
          </p:cNvPicPr>
          <p:nvPr/>
        </p:nvPicPr>
        <p:blipFill rotWithShape="1">
          <a:blip r:embed="rId4">
            <a:extLst>
              <a:ext uri="{28A0092B-C50C-407E-A947-70E740481C1C}">
                <a14:useLocalDpi xmlns:a14="http://schemas.microsoft.com/office/drawing/2010/main" val="0"/>
              </a:ext>
            </a:extLst>
          </a:blip>
          <a:srcRect l="9038" t="-9206" r="9038" b="72486"/>
          <a:stretch/>
        </p:blipFill>
        <p:spPr bwMode="auto">
          <a:xfrm>
            <a:off x="7242806" y="224717"/>
            <a:ext cx="1662068" cy="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57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560" y="0"/>
            <a:ext cx="6116233" cy="2043658"/>
          </a:xfrm>
        </p:spPr>
        <p:txBody>
          <a:bodyPr>
            <a:normAutofit/>
          </a:bodyPr>
          <a:lstStyle/>
          <a:p>
            <a:r>
              <a:rPr lang="en-GB" sz="7300" b="1" dirty="0">
                <a:solidFill>
                  <a:srgbClr val="FF0000"/>
                </a:solidFill>
              </a:rPr>
              <a:t>Pressing Up</a:t>
            </a:r>
            <a:br>
              <a:rPr lang="en-GB" b="1" dirty="0"/>
            </a:br>
            <a:endParaRPr lang="en-GB" b="1" dirty="0">
              <a:solidFill>
                <a:srgbClr val="FF66CC"/>
              </a:solidFill>
            </a:endParaRPr>
          </a:p>
        </p:txBody>
      </p:sp>
      <p:sp>
        <p:nvSpPr>
          <p:cNvPr id="3" name="Subtitle 2"/>
          <p:cNvSpPr>
            <a:spLocks noGrp="1"/>
          </p:cNvSpPr>
          <p:nvPr>
            <p:ph type="subTitle" idx="1"/>
          </p:nvPr>
        </p:nvSpPr>
        <p:spPr>
          <a:xfrm>
            <a:off x="4190770" y="4170834"/>
            <a:ext cx="4896544" cy="3505944"/>
          </a:xfrm>
        </p:spPr>
        <p:txBody>
          <a:bodyPr>
            <a:noAutofit/>
          </a:bodyPr>
          <a:lstStyle/>
          <a:p>
            <a:r>
              <a:rPr lang="en-GB" sz="5000" dirty="0">
                <a:solidFill>
                  <a:schemeClr val="bg1"/>
                </a:solidFill>
              </a:rPr>
              <a:t>How many press ups can you do?</a:t>
            </a: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schemeClr val="bg1"/>
                </a:solidFill>
                <a:hlinkClick r:id="rId2" action="ppaction://hlinksldjump"/>
              </a:rPr>
              <a:t>Back</a:t>
            </a:r>
            <a:endParaRPr lang="en-GB" sz="36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4048125" cy="268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38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816"/>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104721" y="2193100"/>
            <a:ext cx="4968552" cy="4680520"/>
          </a:xfrm>
        </p:spPr>
        <p:txBody>
          <a:bodyPr>
            <a:normAutofit/>
          </a:bodyPr>
          <a:lstStyle/>
          <a:p>
            <a:pPr marL="514350" indent="-514350">
              <a:buFont typeface="+mj-lt"/>
              <a:buAutoNum type="arabicPeriod"/>
            </a:pPr>
            <a:r>
              <a:rPr lang="en-GB" sz="1800" dirty="0"/>
              <a:t>Pair up the form with a member of the opposite team</a:t>
            </a:r>
          </a:p>
          <a:p>
            <a:pPr marL="514350" indent="-514350">
              <a:buFont typeface="+mj-lt"/>
              <a:buAutoNum type="arabicPeriod"/>
            </a:pPr>
            <a:r>
              <a:rPr lang="en-GB" sz="1800" dirty="0"/>
              <a:t>Get the team A person  to get in the press up position, the partner is to count how many press ups they can do in the time.</a:t>
            </a:r>
          </a:p>
          <a:p>
            <a:pPr marL="514350" indent="-514350">
              <a:buFont typeface="+mj-lt"/>
              <a:buAutoNum type="arabicPeriod"/>
            </a:pPr>
            <a:r>
              <a:rPr lang="en-GB" sz="1800" dirty="0"/>
              <a:t>Time 30 seconds whilst they do their press ups</a:t>
            </a:r>
          </a:p>
          <a:p>
            <a:pPr marL="514350" indent="-514350">
              <a:buFont typeface="+mj-lt"/>
              <a:buAutoNum type="arabicPeriod"/>
            </a:pPr>
            <a:r>
              <a:rPr lang="en-GB" sz="1800" dirty="0"/>
              <a:t>Add up the total number of press ups for the team</a:t>
            </a:r>
          </a:p>
          <a:p>
            <a:pPr marL="514350" indent="-514350">
              <a:buFont typeface="+mj-lt"/>
              <a:buAutoNum type="arabicPeriod"/>
            </a:pPr>
            <a:r>
              <a:rPr lang="en-GB" sz="1800" dirty="0"/>
              <a:t>Repeat for team B</a:t>
            </a:r>
          </a:p>
          <a:p>
            <a:pPr marL="514350" indent="-514350">
              <a:buFont typeface="+mj-lt"/>
              <a:buAutoNum type="arabicPeriod"/>
            </a:pPr>
            <a:endParaRPr lang="en-GB" sz="1800" dirty="0"/>
          </a:p>
          <a:p>
            <a:pPr marL="0" indent="0">
              <a:buNone/>
            </a:pPr>
            <a:endParaRPr lang="en-GB" sz="1800" dirty="0"/>
          </a:p>
        </p:txBody>
      </p:sp>
      <p:sp>
        <p:nvSpPr>
          <p:cNvPr id="5" name="TextBox 4"/>
          <p:cNvSpPr txBox="1"/>
          <p:nvPr/>
        </p:nvSpPr>
        <p:spPr>
          <a:xfrm>
            <a:off x="5260592" y="2547789"/>
            <a:ext cx="3675261" cy="1477328"/>
          </a:xfrm>
          <a:prstGeom prst="rect">
            <a:avLst/>
          </a:prstGeom>
          <a:noFill/>
          <a:ln>
            <a:solidFill>
              <a:schemeClr val="tx1"/>
            </a:solidFill>
          </a:ln>
        </p:spPr>
        <p:txBody>
          <a:bodyPr wrap="square" rtlCol="0">
            <a:spAutoFit/>
          </a:bodyPr>
          <a:lstStyle/>
          <a:p>
            <a:r>
              <a:rPr lang="en-GB" sz="3000" b="1" dirty="0">
                <a:solidFill>
                  <a:srgbClr val="FF0000"/>
                </a:solidFill>
              </a:rPr>
              <a:t>Who wins…</a:t>
            </a:r>
          </a:p>
          <a:p>
            <a:r>
              <a:rPr lang="en-GB" sz="2000" b="1" dirty="0"/>
              <a:t>The team with the biggest total number of press ups!</a:t>
            </a:r>
            <a:endParaRPr lang="en-GB" sz="2000" dirty="0"/>
          </a:p>
          <a:p>
            <a:endParaRPr lang="en-GB" sz="2000" dirty="0"/>
          </a:p>
        </p:txBody>
      </p:sp>
      <p:sp>
        <p:nvSpPr>
          <p:cNvPr id="6" name="TextBox 5"/>
          <p:cNvSpPr txBox="1"/>
          <p:nvPr/>
        </p:nvSpPr>
        <p:spPr>
          <a:xfrm>
            <a:off x="179512" y="0"/>
            <a:ext cx="6336704" cy="892552"/>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Stopwatch, calculator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052736"/>
            <a:ext cx="462908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30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85" y="-225788"/>
            <a:ext cx="7351489" cy="2043658"/>
          </a:xfrm>
        </p:spPr>
        <p:txBody>
          <a:bodyPr>
            <a:normAutofit/>
          </a:bodyPr>
          <a:lstStyle/>
          <a:p>
            <a:r>
              <a:rPr lang="en-GB" sz="7300" b="1" dirty="0">
                <a:solidFill>
                  <a:srgbClr val="FF0000"/>
                </a:solidFill>
              </a:rPr>
              <a:t>Chinese Whispers</a:t>
            </a:r>
            <a:endParaRPr lang="en-GB" b="1" dirty="0">
              <a:solidFill>
                <a:schemeClr val="bg1">
                  <a:lumMod val="50000"/>
                </a:schemeClr>
              </a:solidFill>
            </a:endParaRPr>
          </a:p>
        </p:txBody>
      </p:sp>
      <p:sp>
        <p:nvSpPr>
          <p:cNvPr id="3" name="Subtitle 2"/>
          <p:cNvSpPr>
            <a:spLocks noGrp="1"/>
          </p:cNvSpPr>
          <p:nvPr>
            <p:ph type="subTitle" idx="1"/>
          </p:nvPr>
        </p:nvSpPr>
        <p:spPr>
          <a:xfrm>
            <a:off x="4201834" y="3501008"/>
            <a:ext cx="4896544" cy="3505944"/>
          </a:xfrm>
        </p:spPr>
        <p:txBody>
          <a:bodyPr>
            <a:noAutofit/>
          </a:bodyPr>
          <a:lstStyle/>
          <a:p>
            <a:r>
              <a:rPr lang="en-GB" sz="5000" dirty="0">
                <a:solidFill>
                  <a:schemeClr val="bg1"/>
                </a:solidFill>
              </a:rPr>
              <a:t>Who can </a:t>
            </a:r>
          </a:p>
          <a:p>
            <a:r>
              <a:rPr lang="en-GB" sz="5000" dirty="0">
                <a:solidFill>
                  <a:schemeClr val="bg1"/>
                </a:solidFill>
              </a:rPr>
              <a:t>whisper more clearly?</a:t>
            </a:r>
          </a:p>
          <a:p>
            <a:endParaRPr lang="en-GB" sz="5000" dirty="0">
              <a:solidFill>
                <a:schemeClr val="bg1"/>
              </a:solidFill>
            </a:endParaRP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prstClr val="white"/>
                </a:solidFill>
                <a:hlinkClick r:id="rId2" action="ppaction://hlinksldjump"/>
              </a:rPr>
              <a:t>Back</a:t>
            </a:r>
            <a:endParaRPr lang="en-GB" sz="3600" dirty="0">
              <a:solidFill>
                <a:prstClr val="white"/>
              </a:solidFill>
            </a:endParaRPr>
          </a:p>
        </p:txBody>
      </p:sp>
      <p:pic>
        <p:nvPicPr>
          <p:cNvPr id="1026" name="Picture 2" descr="http://t0.gstatic.com/images?q=tbn:ANd9GcR61nS6o_sC8t10abdV3dpk3BwRYwRo08V6epoajM5QfT9R-8vA:www.swindonhealthyschools.org/images/boys-whispe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6" y="1556792"/>
            <a:ext cx="3955497" cy="26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3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16DD-DED3-D036-E63E-26BB0DE7CD72}"/>
              </a:ext>
            </a:extLst>
          </p:cNvPr>
          <p:cNvSpPr>
            <a:spLocks noGrp="1"/>
          </p:cNvSpPr>
          <p:nvPr>
            <p:ph type="title"/>
          </p:nvPr>
        </p:nvSpPr>
        <p:spPr>
          <a:solidFill>
            <a:schemeClr val="bg1"/>
          </a:solidFill>
        </p:spPr>
        <p:txBody>
          <a:bodyPr>
            <a:normAutofit/>
          </a:bodyPr>
          <a:lstStyle/>
          <a:p>
            <a:r>
              <a:rPr lang="en-GB" sz="6000" dirty="0">
                <a:solidFill>
                  <a:srgbClr val="7030A0"/>
                </a:solidFill>
                <a:latin typeface="Amasis MT Pro Black" panose="02040A04050005020304" pitchFamily="18" charset="0"/>
              </a:rPr>
              <a:t>Tutor Score card</a:t>
            </a:r>
          </a:p>
        </p:txBody>
      </p:sp>
      <p:sp>
        <p:nvSpPr>
          <p:cNvPr id="3" name="Content Placeholder 2">
            <a:extLst>
              <a:ext uri="{FF2B5EF4-FFF2-40B4-BE49-F238E27FC236}">
                <a16:creationId xmlns:a16="http://schemas.microsoft.com/office/drawing/2014/main" id="{430844BE-4502-0EBF-2237-B7D24E1406FF}"/>
              </a:ext>
            </a:extLst>
          </p:cNvPr>
          <p:cNvSpPr>
            <a:spLocks noGrp="1"/>
          </p:cNvSpPr>
          <p:nvPr>
            <p:ph sz="half" idx="1"/>
          </p:nvPr>
        </p:nvSpPr>
        <p:spPr>
          <a:solidFill>
            <a:schemeClr val="bg1"/>
          </a:solidFill>
        </p:spPr>
        <p:txBody>
          <a:bodyPr>
            <a:normAutofit/>
          </a:bodyPr>
          <a:lstStyle/>
          <a:p>
            <a:pPr marL="0" indent="0" algn="ctr">
              <a:buNone/>
            </a:pPr>
            <a:r>
              <a:rPr lang="en-GB" sz="6000" b="1" dirty="0">
                <a:solidFill>
                  <a:srgbClr val="FF0000"/>
                </a:solidFill>
                <a:latin typeface="Amasis MT Pro Black" panose="02040A04050005020304" pitchFamily="18" charset="0"/>
              </a:rPr>
              <a:t>Team A</a:t>
            </a:r>
          </a:p>
        </p:txBody>
      </p:sp>
      <p:sp>
        <p:nvSpPr>
          <p:cNvPr id="4" name="Content Placeholder 3">
            <a:extLst>
              <a:ext uri="{FF2B5EF4-FFF2-40B4-BE49-F238E27FC236}">
                <a16:creationId xmlns:a16="http://schemas.microsoft.com/office/drawing/2014/main" id="{33885E68-1AAB-DED4-B795-6F1ADFD2AF89}"/>
              </a:ext>
            </a:extLst>
          </p:cNvPr>
          <p:cNvSpPr>
            <a:spLocks noGrp="1"/>
          </p:cNvSpPr>
          <p:nvPr>
            <p:ph sz="half" idx="2"/>
          </p:nvPr>
        </p:nvSpPr>
        <p:spPr>
          <a:solidFill>
            <a:schemeClr val="bg1"/>
          </a:solidFill>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6000" b="1" i="0" u="none" strike="noStrike" kern="1200" cap="none" spc="0" normalizeH="0" baseline="0" noProof="0" dirty="0">
                <a:ln>
                  <a:noFill/>
                </a:ln>
                <a:solidFill>
                  <a:srgbClr val="0070C0"/>
                </a:solidFill>
                <a:effectLst/>
                <a:uLnTx/>
                <a:uFillTx/>
                <a:latin typeface="Amasis MT Pro Black" panose="02040A04050005020304" pitchFamily="18" charset="0"/>
                <a:ea typeface="+mn-ea"/>
                <a:cs typeface="+mn-cs"/>
              </a:rPr>
              <a:t>Team B</a:t>
            </a:r>
          </a:p>
          <a:p>
            <a:pPr marL="0" indent="0">
              <a:buNone/>
            </a:pPr>
            <a:endParaRPr lang="en-GB" dirty="0"/>
          </a:p>
        </p:txBody>
      </p:sp>
    </p:spTree>
    <p:extLst>
      <p:ext uri="{BB962C8B-B14F-4D97-AF65-F5344CB8AC3E}">
        <p14:creationId xmlns:p14="http://schemas.microsoft.com/office/powerpoint/2010/main" val="74318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7" y="2132856"/>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251520" y="2564904"/>
            <a:ext cx="4889382" cy="4104457"/>
          </a:xfrm>
        </p:spPr>
        <p:txBody>
          <a:bodyPr>
            <a:normAutofit lnSpcReduction="10000"/>
          </a:bodyPr>
          <a:lstStyle/>
          <a:p>
            <a:r>
              <a:rPr lang="en-GB" sz="1800" dirty="0"/>
              <a:t>Split into 2 teams </a:t>
            </a:r>
            <a:r>
              <a:rPr lang="en-GB" sz="1800" dirty="0" err="1"/>
              <a:t>teams</a:t>
            </a:r>
            <a:r>
              <a:rPr lang="en-GB" sz="1800" dirty="0"/>
              <a:t> in a long row front to back of class room</a:t>
            </a:r>
          </a:p>
          <a:p>
            <a:r>
              <a:rPr lang="en-GB" sz="1800" dirty="0"/>
              <a:t>You should try to have one pace </a:t>
            </a:r>
            <a:endParaRPr lang="en-GB" sz="1400" dirty="0"/>
          </a:p>
          <a:p>
            <a:pPr marL="0" indent="0">
              <a:buNone/>
            </a:pPr>
            <a:r>
              <a:rPr lang="en-GB" sz="1800" dirty="0"/>
              <a:t>	(50-100cm) between them</a:t>
            </a:r>
          </a:p>
          <a:p>
            <a:r>
              <a:rPr lang="en-GB" sz="1800" dirty="0"/>
              <a:t>Tutor whispers the passage to the front member of each team</a:t>
            </a:r>
          </a:p>
          <a:p>
            <a:r>
              <a:rPr lang="en-GB" sz="1800" dirty="0"/>
              <a:t>It can only be read to them once</a:t>
            </a:r>
          </a:p>
          <a:p>
            <a:r>
              <a:rPr lang="en-GB" sz="1800" dirty="0"/>
              <a:t>At the same time the teams start to whisper what they heard to the person behind</a:t>
            </a:r>
          </a:p>
          <a:p>
            <a:r>
              <a:rPr lang="en-GB" sz="1800" dirty="0"/>
              <a:t>Check that the next person in line can not hear what the 2 in front have said. </a:t>
            </a:r>
          </a:p>
          <a:p>
            <a:r>
              <a:rPr lang="en-GB" sz="1800" dirty="0"/>
              <a:t>The last person in line listens to the person in front once and then goes away to write down what they heard.</a:t>
            </a:r>
          </a:p>
        </p:txBody>
      </p:sp>
      <p:sp>
        <p:nvSpPr>
          <p:cNvPr id="5" name="TextBox 4"/>
          <p:cNvSpPr txBox="1"/>
          <p:nvPr/>
        </p:nvSpPr>
        <p:spPr>
          <a:xfrm>
            <a:off x="5250395" y="1882374"/>
            <a:ext cx="3675261" cy="3077766"/>
          </a:xfrm>
          <a:prstGeom prst="rect">
            <a:avLst/>
          </a:prstGeom>
          <a:noFill/>
          <a:ln>
            <a:solidFill>
              <a:schemeClr val="tx1"/>
            </a:solidFill>
          </a:ln>
        </p:spPr>
        <p:txBody>
          <a:bodyPr wrap="square" rtlCol="0">
            <a:spAutoFit/>
          </a:bodyPr>
          <a:lstStyle/>
          <a:p>
            <a:r>
              <a:rPr lang="en-GB" sz="3000" b="1" dirty="0">
                <a:solidFill>
                  <a:srgbClr val="FF0000"/>
                </a:solidFill>
              </a:rPr>
              <a:t>Who wins…</a:t>
            </a:r>
          </a:p>
          <a:p>
            <a:r>
              <a:rPr lang="en-GB" b="1" dirty="0">
                <a:solidFill>
                  <a:prstClr val="black"/>
                </a:solidFill>
              </a:rPr>
              <a:t>The student at the back of the line take turns to read out what they have written. </a:t>
            </a:r>
          </a:p>
          <a:p>
            <a:endParaRPr lang="en-GB" b="1" dirty="0">
              <a:solidFill>
                <a:prstClr val="black"/>
              </a:solidFill>
            </a:endParaRPr>
          </a:p>
          <a:p>
            <a:r>
              <a:rPr lang="en-GB" b="1" dirty="0">
                <a:solidFill>
                  <a:prstClr val="black"/>
                </a:solidFill>
              </a:rPr>
              <a:t>You are the judge. </a:t>
            </a:r>
          </a:p>
          <a:p>
            <a:endParaRPr lang="en-GB" b="1" dirty="0">
              <a:solidFill>
                <a:prstClr val="black"/>
              </a:solidFill>
            </a:endParaRPr>
          </a:p>
          <a:p>
            <a:r>
              <a:rPr lang="en-GB" b="1" dirty="0">
                <a:solidFill>
                  <a:prstClr val="black"/>
                </a:solidFill>
              </a:rPr>
              <a:t>Which group most accurately represented what you said?</a:t>
            </a:r>
            <a:endParaRPr lang="en-GB" dirty="0">
              <a:solidFill>
                <a:prstClr val="black"/>
              </a:solidFill>
            </a:endParaRPr>
          </a:p>
          <a:p>
            <a:endParaRPr lang="en-GB" sz="2000" dirty="0">
              <a:solidFill>
                <a:prstClr val="black"/>
              </a:solidFill>
            </a:endParaRPr>
          </a:p>
        </p:txBody>
      </p:sp>
      <p:sp>
        <p:nvSpPr>
          <p:cNvPr id="6" name="TextBox 5"/>
          <p:cNvSpPr txBox="1"/>
          <p:nvPr/>
        </p:nvSpPr>
        <p:spPr>
          <a:xfrm>
            <a:off x="0" y="66604"/>
            <a:ext cx="6948264" cy="1569660"/>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A passage of approximately 3 sentences (try and make it relevant to you or your form / House) (</a:t>
            </a:r>
            <a:r>
              <a:rPr lang="en-GB" sz="2200" dirty="0" err="1">
                <a:solidFill>
                  <a:srgbClr val="00B050"/>
                </a:solidFill>
              </a:rPr>
              <a:t>egs</a:t>
            </a:r>
            <a:r>
              <a:rPr lang="en-GB" sz="2200" dirty="0">
                <a:solidFill>
                  <a:srgbClr val="00B050"/>
                </a:solidFill>
              </a:rPr>
              <a:t> on next slide)</a:t>
            </a:r>
          </a:p>
          <a:p>
            <a:r>
              <a:rPr lang="en-GB" sz="2200" dirty="0">
                <a:solidFill>
                  <a:srgbClr val="00B050"/>
                </a:solidFill>
              </a:rPr>
              <a:t>2 pieces of paper</a:t>
            </a:r>
          </a:p>
        </p:txBody>
      </p:sp>
      <p:pic>
        <p:nvPicPr>
          <p:cNvPr id="2050" name="Picture 2" descr="http://t2.gstatic.com/images?q=tbn:ANd9GcQb32j4FKD3I0uYOtg7JB8M3BJxmTdNQNwDDs39cV4R1Zs5Iymr:www.edupics.com/whispering-t133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907" y="-31547"/>
            <a:ext cx="1855093" cy="185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52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t>Examples for the whisper passage</a:t>
            </a:r>
          </a:p>
        </p:txBody>
      </p:sp>
      <p:sp>
        <p:nvSpPr>
          <p:cNvPr id="3" name="Content Placeholder 2"/>
          <p:cNvSpPr>
            <a:spLocks noGrp="1"/>
          </p:cNvSpPr>
          <p:nvPr>
            <p:ph idx="1"/>
          </p:nvPr>
        </p:nvSpPr>
        <p:spPr>
          <a:xfrm>
            <a:off x="467544" y="980728"/>
            <a:ext cx="8229600" cy="4525963"/>
          </a:xfrm>
        </p:spPr>
        <p:txBody>
          <a:bodyPr>
            <a:normAutofit/>
          </a:bodyPr>
          <a:lstStyle/>
          <a:p>
            <a:pPr marL="0" indent="0">
              <a:buNone/>
            </a:pPr>
            <a:r>
              <a:rPr lang="en-GB" sz="2400" dirty="0">
                <a:solidFill>
                  <a:srgbClr val="00B050"/>
                </a:solidFill>
              </a:rPr>
              <a:t>Africanus House are clearly the best house, as we won the </a:t>
            </a:r>
            <a:r>
              <a:rPr lang="en-GB" sz="2400" dirty="0" err="1">
                <a:solidFill>
                  <a:srgbClr val="00B050"/>
                </a:solidFill>
              </a:rPr>
              <a:t>the</a:t>
            </a:r>
            <a:r>
              <a:rPr lang="en-GB" sz="2400" dirty="0">
                <a:solidFill>
                  <a:srgbClr val="00B050"/>
                </a:solidFill>
              </a:rPr>
              <a:t> House cup last year. We need to improve our academic performance though as the others seem to beat us quite a lot. I wish ARH would stop winning everything though, it’s really frustrating! </a:t>
            </a:r>
          </a:p>
          <a:p>
            <a:pPr marL="0" indent="0">
              <a:buNone/>
            </a:pPr>
            <a:r>
              <a:rPr lang="en-GB" sz="2400" dirty="0"/>
              <a:t>or</a:t>
            </a:r>
          </a:p>
          <a:p>
            <a:pPr marL="0" indent="0">
              <a:buNone/>
            </a:pPr>
            <a:r>
              <a:rPr lang="en-GB" sz="2400" dirty="0">
                <a:solidFill>
                  <a:srgbClr val="00B050"/>
                </a:solidFill>
              </a:rPr>
              <a:t>I am really looking forward to Christmas this year I hope that Santa will bring me lots of chocolate and some Gucci perfume. My friend wants tickets to see Peter Andre, but I can’t possibly take her , it would be so embarrassing. I much prefer Cliff Richard!</a:t>
            </a:r>
          </a:p>
        </p:txBody>
      </p:sp>
    </p:spTree>
    <p:extLst>
      <p:ext uri="{BB962C8B-B14F-4D97-AF65-F5344CB8AC3E}">
        <p14:creationId xmlns:p14="http://schemas.microsoft.com/office/powerpoint/2010/main" val="301467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85" y="-225788"/>
            <a:ext cx="7351489" cy="2043658"/>
          </a:xfrm>
        </p:spPr>
        <p:txBody>
          <a:bodyPr>
            <a:normAutofit/>
          </a:bodyPr>
          <a:lstStyle/>
          <a:p>
            <a:r>
              <a:rPr lang="en-GB" sz="7300" b="1" dirty="0">
                <a:solidFill>
                  <a:srgbClr val="FF0000"/>
                </a:solidFill>
              </a:rPr>
              <a:t>2 feet</a:t>
            </a:r>
            <a:endParaRPr lang="en-GB" b="1" dirty="0">
              <a:solidFill>
                <a:schemeClr val="bg1">
                  <a:lumMod val="50000"/>
                </a:schemeClr>
              </a:solidFill>
            </a:endParaRPr>
          </a:p>
        </p:txBody>
      </p:sp>
      <p:sp>
        <p:nvSpPr>
          <p:cNvPr id="3" name="Subtitle 2"/>
          <p:cNvSpPr>
            <a:spLocks noGrp="1"/>
          </p:cNvSpPr>
          <p:nvPr>
            <p:ph type="subTitle" idx="1"/>
          </p:nvPr>
        </p:nvSpPr>
        <p:spPr>
          <a:xfrm>
            <a:off x="4201834" y="3501008"/>
            <a:ext cx="4896544" cy="3505944"/>
          </a:xfrm>
        </p:spPr>
        <p:txBody>
          <a:bodyPr>
            <a:noAutofit/>
          </a:bodyPr>
          <a:lstStyle/>
          <a:p>
            <a:r>
              <a:rPr lang="en-GB" sz="5000" dirty="0">
                <a:solidFill>
                  <a:schemeClr val="bg1"/>
                </a:solidFill>
              </a:rPr>
              <a:t>Who can jump further?</a:t>
            </a:r>
          </a:p>
          <a:p>
            <a:endParaRPr lang="en-GB" sz="5000" dirty="0">
              <a:solidFill>
                <a:schemeClr val="bg1"/>
              </a:solidFill>
            </a:endParaRP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prstClr val="white"/>
                </a:solidFill>
                <a:hlinkClick r:id="rId2" action="ppaction://hlinksldjump"/>
              </a:rPr>
              <a:t>Back</a:t>
            </a:r>
            <a:endParaRPr lang="en-GB" sz="3600" dirty="0">
              <a:solidFill>
                <a:prstClr val="white"/>
              </a:solidFill>
            </a:endParaRPr>
          </a:p>
        </p:txBody>
      </p:sp>
      <p:pic>
        <p:nvPicPr>
          <p:cNvPr id="4098" name="Picture 2" descr="http://vendettafighter.com/wp/wp-content/uploads/2012/06/standing-long-jump-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367240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770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 y="1823546"/>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251520" y="2276872"/>
            <a:ext cx="4752528" cy="4248471"/>
          </a:xfrm>
        </p:spPr>
        <p:txBody>
          <a:bodyPr>
            <a:normAutofit fontScale="92500" lnSpcReduction="10000"/>
          </a:bodyPr>
          <a:lstStyle/>
          <a:p>
            <a:r>
              <a:rPr lang="en-GB" sz="1800" dirty="0"/>
              <a:t>Clear a gap in your classroom and set down a strip of paper on the floor as a starting marker.</a:t>
            </a:r>
          </a:p>
          <a:p>
            <a:r>
              <a:rPr lang="en-GB" sz="1800" dirty="0"/>
              <a:t>Lay out a tape measure or meter ruler ahead of the line</a:t>
            </a:r>
          </a:p>
          <a:p>
            <a:r>
              <a:rPr lang="en-GB" sz="1800" dirty="0"/>
              <a:t>Students should have one practice go each to refine their technique</a:t>
            </a:r>
          </a:p>
          <a:p>
            <a:r>
              <a:rPr lang="en-GB" sz="1800" dirty="0"/>
              <a:t>They must stand with both feet BEHIND your starting line </a:t>
            </a:r>
          </a:p>
          <a:p>
            <a:r>
              <a:rPr lang="en-GB" sz="1800" dirty="0"/>
              <a:t>They then jump with both feet together as far as they can</a:t>
            </a:r>
          </a:p>
          <a:p>
            <a:r>
              <a:rPr lang="en-GB" sz="1800" dirty="0"/>
              <a:t>They MUST stand still as they land</a:t>
            </a:r>
          </a:p>
          <a:p>
            <a:r>
              <a:rPr lang="en-GB" sz="1800" dirty="0"/>
              <a:t>Measure how far they have jumped from start line to the BACK of their foot </a:t>
            </a:r>
          </a:p>
          <a:p>
            <a:r>
              <a:rPr lang="en-GB" sz="1800" dirty="0"/>
              <a:t>After a practice turn each all students to have one turn each.</a:t>
            </a:r>
          </a:p>
        </p:txBody>
      </p:sp>
      <p:sp>
        <p:nvSpPr>
          <p:cNvPr id="5" name="TextBox 4"/>
          <p:cNvSpPr txBox="1"/>
          <p:nvPr/>
        </p:nvSpPr>
        <p:spPr>
          <a:xfrm>
            <a:off x="5250395" y="1882374"/>
            <a:ext cx="3675261" cy="1415772"/>
          </a:xfrm>
          <a:prstGeom prst="rect">
            <a:avLst/>
          </a:prstGeom>
          <a:noFill/>
          <a:ln>
            <a:solidFill>
              <a:schemeClr val="tx1"/>
            </a:solidFill>
          </a:ln>
        </p:spPr>
        <p:txBody>
          <a:bodyPr wrap="square" rtlCol="0">
            <a:spAutoFit/>
          </a:bodyPr>
          <a:lstStyle/>
          <a:p>
            <a:r>
              <a:rPr lang="en-GB" sz="3000" b="1" dirty="0">
                <a:solidFill>
                  <a:srgbClr val="FF0000"/>
                </a:solidFill>
              </a:rPr>
              <a:t>Who wins…</a:t>
            </a:r>
          </a:p>
          <a:p>
            <a:r>
              <a:rPr lang="en-GB" b="1" dirty="0">
                <a:solidFill>
                  <a:prstClr val="black"/>
                </a:solidFill>
              </a:rPr>
              <a:t>The student who jumps the furthest wins it for their team!</a:t>
            </a:r>
            <a:endParaRPr lang="en-GB" dirty="0">
              <a:solidFill>
                <a:prstClr val="black"/>
              </a:solidFill>
            </a:endParaRPr>
          </a:p>
          <a:p>
            <a:endParaRPr lang="en-GB" sz="2000" dirty="0">
              <a:solidFill>
                <a:prstClr val="black"/>
              </a:solidFill>
            </a:endParaRPr>
          </a:p>
        </p:txBody>
      </p:sp>
      <p:sp>
        <p:nvSpPr>
          <p:cNvPr id="6" name="TextBox 5"/>
          <p:cNvSpPr txBox="1"/>
          <p:nvPr/>
        </p:nvSpPr>
        <p:spPr>
          <a:xfrm>
            <a:off x="0" y="66604"/>
            <a:ext cx="5436096" cy="1569660"/>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A strip of paper to mark the starting point. </a:t>
            </a:r>
          </a:p>
          <a:p>
            <a:r>
              <a:rPr lang="en-GB" sz="2200" dirty="0">
                <a:solidFill>
                  <a:srgbClr val="00B050"/>
                </a:solidFill>
              </a:rPr>
              <a:t>A tape measure or 1m ruler</a:t>
            </a:r>
          </a:p>
          <a:p>
            <a:r>
              <a:rPr lang="en-GB" sz="2200" dirty="0">
                <a:solidFill>
                  <a:srgbClr val="00B050"/>
                </a:solidFill>
              </a:rPr>
              <a:t>Paper to record the scores</a:t>
            </a:r>
          </a:p>
        </p:txBody>
      </p:sp>
      <p:pic>
        <p:nvPicPr>
          <p:cNvPr id="3074" name="Picture 2" descr="http://t2.gstatic.com/images?q=tbn:ANd9GcQcmQP9H8sPLc9pcM8qqI7D5SFLIrCd2IocG6U74E-J9CovZJsgqQ:www.topendsports.com/image/cache/clipart/fitness/testing/standing-longjump_500_copyrigh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581" y="56507"/>
            <a:ext cx="2505075"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4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85" y="-225788"/>
            <a:ext cx="7351489" cy="2043658"/>
          </a:xfrm>
        </p:spPr>
        <p:txBody>
          <a:bodyPr>
            <a:normAutofit fontScale="90000"/>
          </a:bodyPr>
          <a:lstStyle/>
          <a:p>
            <a:r>
              <a:rPr lang="en-GB" sz="7300" b="1" dirty="0">
                <a:solidFill>
                  <a:srgbClr val="FF0000"/>
                </a:solidFill>
              </a:rPr>
              <a:t>Memory challenge</a:t>
            </a:r>
            <a:endParaRPr lang="en-GB" b="1" dirty="0">
              <a:solidFill>
                <a:schemeClr val="bg1">
                  <a:lumMod val="50000"/>
                </a:schemeClr>
              </a:solidFill>
            </a:endParaRPr>
          </a:p>
        </p:txBody>
      </p:sp>
      <p:sp>
        <p:nvSpPr>
          <p:cNvPr id="3" name="Subtitle 2"/>
          <p:cNvSpPr>
            <a:spLocks noGrp="1"/>
          </p:cNvSpPr>
          <p:nvPr>
            <p:ph type="subTitle" idx="1"/>
          </p:nvPr>
        </p:nvSpPr>
        <p:spPr>
          <a:xfrm>
            <a:off x="4201834" y="3501008"/>
            <a:ext cx="4896544" cy="3505944"/>
          </a:xfrm>
        </p:spPr>
        <p:txBody>
          <a:bodyPr>
            <a:noAutofit/>
          </a:bodyPr>
          <a:lstStyle/>
          <a:p>
            <a:r>
              <a:rPr lang="en-GB" sz="5000" dirty="0">
                <a:solidFill>
                  <a:schemeClr val="bg1"/>
                </a:solidFill>
              </a:rPr>
              <a:t>Who has the best memory?</a:t>
            </a:r>
          </a:p>
          <a:p>
            <a:endParaRPr lang="en-GB" sz="5000" dirty="0">
              <a:solidFill>
                <a:schemeClr val="bg1"/>
              </a:solidFill>
            </a:endParaRP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prstClr val="white"/>
                </a:solidFill>
                <a:hlinkClick r:id="rId2" action="ppaction://hlinksldjump"/>
              </a:rPr>
              <a:t>Back</a:t>
            </a:r>
            <a:endParaRPr lang="en-GB" sz="3600" dirty="0">
              <a:solidFill>
                <a:prstClr val="white"/>
              </a:solidFill>
            </a:endParaRPr>
          </a:p>
        </p:txBody>
      </p:sp>
      <p:pic>
        <p:nvPicPr>
          <p:cNvPr id="6146" name="Picture 2" descr="http://t3.gstatic.com/images?q=tbn:ANd9GcRH-HD8YW1SaJkIZH-MEPpMBzkeDNYmtaLqCnjeMfygOolAf3Xd:www.oxfordschoolblogs.co.uk/psychcompanion/blog/wp-content/uploads/2008/09/mem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4784"/>
            <a:ext cx="332715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43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 y="1823546"/>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251520" y="2276872"/>
            <a:ext cx="4752528" cy="4248471"/>
          </a:xfrm>
        </p:spPr>
        <p:txBody>
          <a:bodyPr>
            <a:normAutofit fontScale="92500" lnSpcReduction="10000"/>
          </a:bodyPr>
          <a:lstStyle/>
          <a:p>
            <a:r>
              <a:rPr lang="en-GB" sz="1800" dirty="0"/>
              <a:t>Show the next slide for a total of 1  minute </a:t>
            </a:r>
          </a:p>
          <a:p>
            <a:r>
              <a:rPr lang="en-GB" sz="1800" dirty="0"/>
              <a:t>Explain to the students that you are about to show them an image with 20 objects on . They will have 1 minute to memorise as many of them as possible. </a:t>
            </a:r>
          </a:p>
          <a:p>
            <a:r>
              <a:rPr lang="en-GB" sz="1800" dirty="0"/>
              <a:t>Discuss possible techniques BEFORE THEY SEE THE SLIDE</a:t>
            </a:r>
          </a:p>
          <a:p>
            <a:pPr lvl="1"/>
            <a:r>
              <a:rPr lang="en-GB" sz="1400" dirty="0"/>
              <a:t>EG making a story up connecting the pictures, group related items together and memorise them as a group. </a:t>
            </a:r>
          </a:p>
          <a:p>
            <a:r>
              <a:rPr lang="en-GB" sz="1800" dirty="0"/>
              <a:t>Show the next slide for a total of 1  minute </a:t>
            </a:r>
          </a:p>
          <a:p>
            <a:r>
              <a:rPr lang="en-GB" sz="1800" dirty="0"/>
              <a:t>Click onto the next slide and hand out pieces of paper. </a:t>
            </a:r>
          </a:p>
          <a:p>
            <a:r>
              <a:rPr lang="en-GB" sz="1800" dirty="0"/>
              <a:t>In silence give them 2 </a:t>
            </a:r>
            <a:r>
              <a:rPr lang="en-GB" sz="1800" dirty="0" err="1"/>
              <a:t>mins</a:t>
            </a:r>
            <a:r>
              <a:rPr lang="en-GB" sz="1800" dirty="0"/>
              <a:t> to write down what they can remember</a:t>
            </a:r>
          </a:p>
          <a:p>
            <a:r>
              <a:rPr lang="en-GB" sz="1800" dirty="0"/>
              <a:t>Swap papers reshow the slide and mark each others.</a:t>
            </a:r>
          </a:p>
          <a:p>
            <a:pPr marL="0" indent="0">
              <a:buNone/>
            </a:pPr>
            <a:endParaRPr lang="en-GB" sz="1800" dirty="0"/>
          </a:p>
        </p:txBody>
      </p:sp>
      <p:sp>
        <p:nvSpPr>
          <p:cNvPr id="5" name="TextBox 4"/>
          <p:cNvSpPr txBox="1"/>
          <p:nvPr/>
        </p:nvSpPr>
        <p:spPr>
          <a:xfrm>
            <a:off x="5250395" y="1882374"/>
            <a:ext cx="3675261" cy="1938992"/>
          </a:xfrm>
          <a:prstGeom prst="rect">
            <a:avLst/>
          </a:prstGeom>
          <a:noFill/>
          <a:ln>
            <a:solidFill>
              <a:schemeClr val="tx1"/>
            </a:solidFill>
          </a:ln>
        </p:spPr>
        <p:txBody>
          <a:bodyPr wrap="square" rtlCol="0">
            <a:spAutoFit/>
          </a:bodyPr>
          <a:lstStyle/>
          <a:p>
            <a:r>
              <a:rPr lang="en-GB" sz="3000" b="1" dirty="0">
                <a:solidFill>
                  <a:srgbClr val="FF0000"/>
                </a:solidFill>
              </a:rPr>
              <a:t>Who wins…</a:t>
            </a:r>
          </a:p>
          <a:p>
            <a:r>
              <a:rPr lang="en-GB" dirty="0"/>
              <a:t>Work out the average  team score </a:t>
            </a:r>
          </a:p>
          <a:p>
            <a:endParaRPr lang="en-GB" dirty="0"/>
          </a:p>
          <a:p>
            <a:r>
              <a:rPr lang="en-GB" dirty="0"/>
              <a:t>Biggest average wins!</a:t>
            </a:r>
          </a:p>
          <a:p>
            <a:endParaRPr lang="en-GB" dirty="0"/>
          </a:p>
          <a:p>
            <a:endParaRPr lang="en-GB" dirty="0"/>
          </a:p>
        </p:txBody>
      </p:sp>
      <p:sp>
        <p:nvSpPr>
          <p:cNvPr id="6" name="TextBox 5"/>
          <p:cNvSpPr txBox="1"/>
          <p:nvPr/>
        </p:nvSpPr>
        <p:spPr>
          <a:xfrm>
            <a:off x="0" y="66604"/>
            <a:ext cx="5436096" cy="1231106"/>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Each student needs a slip of paper and pen </a:t>
            </a:r>
          </a:p>
          <a:p>
            <a:endParaRPr lang="en-GB" sz="2200" dirty="0">
              <a:solidFill>
                <a:srgbClr val="00B050"/>
              </a:solidFill>
            </a:endParaRPr>
          </a:p>
        </p:txBody>
      </p:sp>
      <p:pic>
        <p:nvPicPr>
          <p:cNvPr id="7" name="Picture 2" descr="http://t3.gstatic.com/images?q=tbn:ANd9GcRH-HD8YW1SaJkIZH-MEPpMBzkeDNYmtaLqCnjeMfygOolAf3Xd:www.oxfordschoolblogs.co.uk/psychcompanion/blog/wp-content/uploads/2008/09/mem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88640"/>
            <a:ext cx="1475668" cy="146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8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685800" y="2130425"/>
            <a:ext cx="7772400" cy="1470025"/>
          </a:xfrm>
        </p:spPr>
        <p:txBody>
          <a:bodyPr/>
          <a:lstStyle/>
          <a:p>
            <a:endParaRPr lang="en-US"/>
          </a:p>
        </p:txBody>
      </p:sp>
      <p:sp>
        <p:nvSpPr>
          <p:cNvPr id="3" name="Subtitle 2"/>
          <p:cNvSpPr>
            <a:spLocks noGrp="1"/>
          </p:cNvSpPr>
          <p:nvPr>
            <p:ph type="subTitle" idx="4294967295"/>
          </p:nvPr>
        </p:nvSpPr>
        <p:spPr>
          <a:xfrm>
            <a:off x="1371600" y="3886200"/>
            <a:ext cx="6400800" cy="1752600"/>
          </a:xfrm>
        </p:spPr>
        <p:txBody>
          <a:bodyPr>
            <a:normAutofit/>
          </a:bodyPr>
          <a:lstStyle/>
          <a:p>
            <a:pPr marL="0" indent="0" algn="ctr">
              <a:buFontTx/>
              <a:buNone/>
            </a:pPr>
            <a:endParaRPr lang="en-US">
              <a:solidFill>
                <a:srgbClr val="898989"/>
              </a:solidFill>
            </a:endParaRP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l="28111" t="24603" r="32176" b="14285"/>
          <a:stretch>
            <a:fillRect/>
          </a:stretch>
        </p:blipFill>
        <p:spPr bwMode="auto">
          <a:xfrm>
            <a:off x="971550" y="215900"/>
            <a:ext cx="702945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278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2.gstatic.com/images?q=tbn:ANd9GcSvR1EI981THKAbOWg24c33CUnt36ZDdWfqgjwy8dtXVWRelkoZ:techfanatix.com/wp-content/uploads/2012/09/tim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4032448"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60032" y="692696"/>
            <a:ext cx="4104456" cy="4401205"/>
          </a:xfrm>
          <a:prstGeom prst="rect">
            <a:avLst/>
          </a:prstGeom>
          <a:noFill/>
        </p:spPr>
        <p:txBody>
          <a:bodyPr wrap="square" rtlCol="0">
            <a:spAutoFit/>
          </a:bodyPr>
          <a:lstStyle/>
          <a:p>
            <a:pPr algn="ctr"/>
            <a:r>
              <a:rPr lang="en-GB" sz="4000" dirty="0">
                <a:solidFill>
                  <a:srgbClr val="FF0000"/>
                </a:solidFill>
              </a:rPr>
              <a:t>Time’s up!</a:t>
            </a:r>
          </a:p>
          <a:p>
            <a:pPr algn="ctr"/>
            <a:endParaRPr lang="en-GB" sz="4000" dirty="0"/>
          </a:p>
          <a:p>
            <a:pPr algn="ctr"/>
            <a:r>
              <a:rPr lang="en-GB" sz="4000" dirty="0"/>
              <a:t>You now have </a:t>
            </a:r>
          </a:p>
          <a:p>
            <a:pPr algn="ctr"/>
            <a:r>
              <a:rPr lang="en-GB" sz="4000" dirty="0"/>
              <a:t>2 </a:t>
            </a:r>
            <a:r>
              <a:rPr lang="en-GB" sz="4000" dirty="0" err="1"/>
              <a:t>mins</a:t>
            </a:r>
            <a:r>
              <a:rPr lang="en-GB" sz="4000" dirty="0"/>
              <a:t> </a:t>
            </a:r>
          </a:p>
          <a:p>
            <a:pPr algn="ctr"/>
            <a:r>
              <a:rPr lang="en-GB" sz="4000" dirty="0"/>
              <a:t>to write down as many items as you can remember</a:t>
            </a:r>
          </a:p>
        </p:txBody>
      </p:sp>
    </p:spTree>
    <p:extLst>
      <p:ext uri="{BB962C8B-B14F-4D97-AF65-F5344CB8AC3E}">
        <p14:creationId xmlns:p14="http://schemas.microsoft.com/office/powerpoint/2010/main" val="586990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85" y="-225788"/>
            <a:ext cx="7351489" cy="2043658"/>
          </a:xfrm>
        </p:spPr>
        <p:txBody>
          <a:bodyPr>
            <a:normAutofit/>
          </a:bodyPr>
          <a:lstStyle/>
          <a:p>
            <a:r>
              <a:rPr lang="en-GB" sz="7300" b="1" dirty="0">
                <a:solidFill>
                  <a:srgbClr val="FF0000"/>
                </a:solidFill>
              </a:rPr>
              <a:t>Word challenge</a:t>
            </a:r>
            <a:endParaRPr lang="en-GB" b="1" dirty="0">
              <a:solidFill>
                <a:schemeClr val="bg1">
                  <a:lumMod val="50000"/>
                </a:schemeClr>
              </a:solidFill>
            </a:endParaRPr>
          </a:p>
        </p:txBody>
      </p:sp>
      <p:sp>
        <p:nvSpPr>
          <p:cNvPr id="3" name="Subtitle 2"/>
          <p:cNvSpPr>
            <a:spLocks noGrp="1"/>
          </p:cNvSpPr>
          <p:nvPr>
            <p:ph type="subTitle" idx="1"/>
          </p:nvPr>
        </p:nvSpPr>
        <p:spPr>
          <a:xfrm>
            <a:off x="4201834" y="3501008"/>
            <a:ext cx="4896544" cy="3505944"/>
          </a:xfrm>
        </p:spPr>
        <p:txBody>
          <a:bodyPr>
            <a:noAutofit/>
          </a:bodyPr>
          <a:lstStyle/>
          <a:p>
            <a:r>
              <a:rPr lang="en-GB" sz="5000" dirty="0">
                <a:solidFill>
                  <a:schemeClr val="bg1"/>
                </a:solidFill>
              </a:rPr>
              <a:t>Who can create the most words?</a:t>
            </a:r>
          </a:p>
          <a:p>
            <a:endParaRPr lang="en-GB" sz="5000" dirty="0">
              <a:solidFill>
                <a:schemeClr val="bg1"/>
              </a:solidFill>
            </a:endParaRP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prstClr val="white"/>
                </a:solidFill>
                <a:hlinkClick r:id="rId2" action="ppaction://hlinksldjump"/>
              </a:rPr>
              <a:t>Back</a:t>
            </a:r>
            <a:endParaRPr lang="en-GB" sz="3600" dirty="0">
              <a:solidFill>
                <a:prstClr val="white"/>
              </a:solidFill>
            </a:endParaRPr>
          </a:p>
        </p:txBody>
      </p:sp>
      <p:pic>
        <p:nvPicPr>
          <p:cNvPr id="1026" name="Picture 2" descr="http://chakracenter.files.wordpress.com/2013/01/wo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72816"/>
            <a:ext cx="31908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43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 y="1823546"/>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251520" y="2276872"/>
            <a:ext cx="4896544" cy="4581128"/>
          </a:xfrm>
        </p:spPr>
        <p:txBody>
          <a:bodyPr>
            <a:normAutofit fontScale="92500" lnSpcReduction="10000"/>
          </a:bodyPr>
          <a:lstStyle/>
          <a:p>
            <a:r>
              <a:rPr lang="en-GB" sz="1800" dirty="0"/>
              <a:t>Explain that a word will be put on the screen</a:t>
            </a:r>
          </a:p>
          <a:p>
            <a:r>
              <a:rPr lang="en-GB" sz="1800" dirty="0"/>
              <a:t>As a whole team they must make as many words as possible using the letters in the word or phrase displayed</a:t>
            </a:r>
          </a:p>
          <a:p>
            <a:r>
              <a:rPr lang="en-GB" sz="1800" dirty="0"/>
              <a:t>Each letter can only be used ONCE. As many or as few letters as they want can be used.</a:t>
            </a:r>
          </a:p>
          <a:p>
            <a:r>
              <a:rPr lang="en-GB" sz="1800" dirty="0"/>
              <a:t>Time allowed </a:t>
            </a:r>
            <a:r>
              <a:rPr lang="en-GB" sz="1800" dirty="0">
                <a:solidFill>
                  <a:srgbClr val="FF0000"/>
                </a:solidFill>
              </a:rPr>
              <a:t>= 5 </a:t>
            </a:r>
            <a:r>
              <a:rPr lang="en-GB" sz="1800" dirty="0" err="1">
                <a:solidFill>
                  <a:srgbClr val="FF0000"/>
                </a:solidFill>
              </a:rPr>
              <a:t>mins</a:t>
            </a:r>
            <a:endParaRPr lang="en-GB" sz="1800" dirty="0">
              <a:solidFill>
                <a:srgbClr val="FF0000"/>
              </a:solidFill>
            </a:endParaRPr>
          </a:p>
          <a:p>
            <a:r>
              <a:rPr lang="en-GB" sz="1800" dirty="0" err="1"/>
              <a:t>Eg</a:t>
            </a:r>
            <a:r>
              <a:rPr lang="en-GB" sz="1800" dirty="0"/>
              <a:t>. If the word was </a:t>
            </a:r>
          </a:p>
          <a:p>
            <a:pPr marL="0" indent="0" algn="ctr">
              <a:buNone/>
            </a:pPr>
            <a:r>
              <a:rPr lang="en-GB" dirty="0">
                <a:solidFill>
                  <a:srgbClr val="00B050"/>
                </a:solidFill>
              </a:rPr>
              <a:t>EDUCATION</a:t>
            </a:r>
          </a:p>
          <a:p>
            <a:pPr marL="514350" lvl="1" indent="0">
              <a:buNone/>
            </a:pPr>
            <a:r>
              <a:rPr lang="en-GB" sz="2200" dirty="0"/>
              <a:t>Suitable words are : </a:t>
            </a:r>
            <a:r>
              <a:rPr lang="en-GB" sz="2200" dirty="0">
                <a:solidFill>
                  <a:srgbClr val="FF0000"/>
                </a:solidFill>
              </a:rPr>
              <a:t>Cat, Tea, Date, Note</a:t>
            </a:r>
            <a:r>
              <a:rPr lang="en-GB" sz="2200" dirty="0"/>
              <a:t> </a:t>
            </a:r>
            <a:r>
              <a:rPr lang="en-GB" sz="2200" dirty="0" err="1"/>
              <a:t>etc</a:t>
            </a:r>
            <a:r>
              <a:rPr lang="en-GB" sz="2200" dirty="0"/>
              <a:t> </a:t>
            </a:r>
            <a:r>
              <a:rPr lang="en-GB" sz="2200" dirty="0" err="1"/>
              <a:t>etc</a:t>
            </a:r>
            <a:endParaRPr lang="en-GB" sz="2200" dirty="0"/>
          </a:p>
          <a:p>
            <a:r>
              <a:rPr lang="en-GB" sz="1800" dirty="0"/>
              <a:t>Advise your teams that organisation is the key, co-ordinating words, collating them efficiently.</a:t>
            </a:r>
          </a:p>
          <a:p>
            <a:r>
              <a:rPr lang="en-GB" sz="1800" dirty="0"/>
              <a:t>Great activity which you can repeat later in the year by simply changing the word !</a:t>
            </a:r>
          </a:p>
          <a:p>
            <a:pPr marL="0" indent="0">
              <a:buNone/>
            </a:pPr>
            <a:endParaRPr lang="en-GB" sz="1800" dirty="0"/>
          </a:p>
        </p:txBody>
      </p:sp>
      <p:sp>
        <p:nvSpPr>
          <p:cNvPr id="5" name="TextBox 4"/>
          <p:cNvSpPr txBox="1"/>
          <p:nvPr/>
        </p:nvSpPr>
        <p:spPr>
          <a:xfrm>
            <a:off x="5250395" y="1882374"/>
            <a:ext cx="3675261" cy="2769989"/>
          </a:xfrm>
          <a:prstGeom prst="rect">
            <a:avLst/>
          </a:prstGeom>
          <a:noFill/>
          <a:ln>
            <a:solidFill>
              <a:schemeClr val="tx1"/>
            </a:solidFill>
          </a:ln>
        </p:spPr>
        <p:txBody>
          <a:bodyPr wrap="square" rtlCol="0">
            <a:spAutoFit/>
          </a:bodyPr>
          <a:lstStyle/>
          <a:p>
            <a:r>
              <a:rPr lang="en-GB" sz="3000" b="1" dirty="0">
                <a:solidFill>
                  <a:srgbClr val="FF0000"/>
                </a:solidFill>
              </a:rPr>
              <a:t>Who wins…</a:t>
            </a:r>
          </a:p>
          <a:p>
            <a:r>
              <a:rPr lang="en-GB" dirty="0"/>
              <a:t>Total up the girls and the boys words</a:t>
            </a:r>
          </a:p>
          <a:p>
            <a:endParaRPr lang="en-GB" dirty="0"/>
          </a:p>
          <a:p>
            <a:r>
              <a:rPr lang="en-GB" dirty="0"/>
              <a:t>Allow time to check those words confirming spelling as a group</a:t>
            </a:r>
          </a:p>
          <a:p>
            <a:endParaRPr lang="en-GB" dirty="0"/>
          </a:p>
          <a:p>
            <a:r>
              <a:rPr lang="en-GB" dirty="0"/>
              <a:t>Team with the biggest total wins</a:t>
            </a:r>
          </a:p>
          <a:p>
            <a:endParaRPr lang="en-GB" dirty="0"/>
          </a:p>
          <a:p>
            <a:endParaRPr lang="en-GB" dirty="0"/>
          </a:p>
        </p:txBody>
      </p:sp>
      <p:sp>
        <p:nvSpPr>
          <p:cNvPr id="6" name="TextBox 5"/>
          <p:cNvSpPr txBox="1"/>
          <p:nvPr/>
        </p:nvSpPr>
        <p:spPr>
          <a:xfrm>
            <a:off x="107504" y="66604"/>
            <a:ext cx="6696744" cy="1569660"/>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Each student needs a white board or scrap of paper , </a:t>
            </a:r>
          </a:p>
          <a:p>
            <a:r>
              <a:rPr lang="en-GB" sz="2200" dirty="0">
                <a:solidFill>
                  <a:srgbClr val="00B050"/>
                </a:solidFill>
              </a:rPr>
              <a:t>2 pieces of A3 paper (one for each team)</a:t>
            </a:r>
          </a:p>
          <a:p>
            <a:endParaRPr lang="en-GB" sz="2200" dirty="0">
              <a:solidFill>
                <a:srgbClr val="00B050"/>
              </a:solidFill>
            </a:endParaRPr>
          </a:p>
        </p:txBody>
      </p:sp>
      <p:pic>
        <p:nvPicPr>
          <p:cNvPr id="8" name="Picture 2" descr="http://chakracenter.files.wordpress.com/2013/01/wo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8025" y="77381"/>
            <a:ext cx="1951222" cy="129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15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251520" y="35487"/>
            <a:ext cx="4392488" cy="13052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7000" b="1" dirty="0">
              <a:solidFill>
                <a:srgbClr val="FF0000"/>
              </a:solidFill>
            </a:endParaRPr>
          </a:p>
        </p:txBody>
      </p:sp>
      <p:sp>
        <p:nvSpPr>
          <p:cNvPr id="7" name="Content Placeholder 6"/>
          <p:cNvSpPr>
            <a:spLocks noGrp="1"/>
          </p:cNvSpPr>
          <p:nvPr>
            <p:ph sz="half" idx="1"/>
          </p:nvPr>
        </p:nvSpPr>
        <p:spPr>
          <a:xfrm>
            <a:off x="72008" y="564656"/>
            <a:ext cx="2915816" cy="570081"/>
          </a:xfrm>
        </p:spPr>
        <p:txBody>
          <a:bodyPr>
            <a:normAutofit/>
          </a:bodyPr>
          <a:lstStyle/>
          <a:p>
            <a:pPr marL="0" indent="0">
              <a:buNone/>
            </a:pPr>
            <a:r>
              <a:rPr lang="en-GB" sz="2500" b="1" dirty="0">
                <a:solidFill>
                  <a:schemeClr val="bg1"/>
                </a:solidFill>
                <a:hlinkClick r:id="rId2" action="ppaction://hlinksldjump"/>
              </a:rPr>
              <a:t>Reaction Times</a:t>
            </a:r>
            <a:endParaRPr lang="en-GB" sz="2500" b="1" dirty="0">
              <a:solidFill>
                <a:schemeClr val="bg1"/>
              </a:solidFill>
            </a:endParaRPr>
          </a:p>
          <a:p>
            <a:pPr marL="0" indent="0">
              <a:buNone/>
            </a:pPr>
            <a:endParaRPr lang="en-GB" sz="3500" b="1" dirty="0">
              <a:solidFill>
                <a:schemeClr val="bg1">
                  <a:lumMod val="75000"/>
                </a:schemeClr>
              </a:solidFill>
            </a:endParaRPr>
          </a:p>
          <a:p>
            <a:endParaRPr lang="en-GB" sz="3500" b="1" dirty="0">
              <a:solidFill>
                <a:schemeClr val="bg1">
                  <a:lumMod val="75000"/>
                </a:schemeClr>
              </a:solidFill>
            </a:endParaRPr>
          </a:p>
          <a:p>
            <a:endParaRPr lang="en-GB" sz="3500" b="1" dirty="0">
              <a:solidFill>
                <a:schemeClr val="bg1">
                  <a:lumMod val="75000"/>
                </a:schemeClr>
              </a:solidFill>
            </a:endParaRPr>
          </a:p>
          <a:p>
            <a:endParaRPr lang="en-GB" dirty="0"/>
          </a:p>
        </p:txBody>
      </p:sp>
      <p:sp>
        <p:nvSpPr>
          <p:cNvPr id="9" name="Content Placeholder 6"/>
          <p:cNvSpPr txBox="1">
            <a:spLocks/>
          </p:cNvSpPr>
          <p:nvPr/>
        </p:nvSpPr>
        <p:spPr>
          <a:xfrm>
            <a:off x="72008" y="118047"/>
            <a:ext cx="2915816" cy="7316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500" b="1" dirty="0">
                <a:solidFill>
                  <a:schemeClr val="bg1"/>
                </a:solidFill>
                <a:hlinkClick r:id="rId3" action="ppaction://hlinksldjump"/>
              </a:rPr>
              <a:t>Wait a minute !</a:t>
            </a:r>
            <a:endParaRPr lang="en-GB" sz="3500" b="1" dirty="0">
              <a:solidFill>
                <a:schemeClr val="bg1">
                  <a:lumMod val="75000"/>
                </a:schemeClr>
              </a:solidFill>
            </a:endParaRPr>
          </a:p>
        </p:txBody>
      </p:sp>
      <p:sp>
        <p:nvSpPr>
          <p:cNvPr id="10" name="Content Placeholder 6"/>
          <p:cNvSpPr txBox="1">
            <a:spLocks/>
          </p:cNvSpPr>
          <p:nvPr/>
        </p:nvSpPr>
        <p:spPr>
          <a:xfrm>
            <a:off x="72008" y="954533"/>
            <a:ext cx="2915816" cy="7278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500" b="1" dirty="0">
                <a:solidFill>
                  <a:schemeClr val="bg1"/>
                </a:solidFill>
                <a:hlinkClick r:id="rId4" action="ppaction://hlinksldjump"/>
              </a:rPr>
              <a:t>Mr &amp; Mrs</a:t>
            </a:r>
            <a:endParaRPr lang="en-GB" sz="2500" b="1" dirty="0">
              <a:solidFill>
                <a:schemeClr val="bg1"/>
              </a:solidFill>
            </a:endParaRPr>
          </a:p>
          <a:p>
            <a:endParaRPr lang="en-GB" sz="3500" b="1" dirty="0">
              <a:solidFill>
                <a:schemeClr val="bg1">
                  <a:lumMod val="75000"/>
                </a:schemeClr>
              </a:solidFill>
            </a:endParaRPr>
          </a:p>
          <a:p>
            <a:endParaRPr lang="en-GB" sz="3500" b="1" dirty="0">
              <a:solidFill>
                <a:schemeClr val="bg1">
                  <a:lumMod val="75000"/>
                </a:schemeClr>
              </a:solidFill>
            </a:endParaRPr>
          </a:p>
          <a:p>
            <a:endParaRPr lang="en-GB" sz="3500" b="1" dirty="0">
              <a:solidFill>
                <a:schemeClr val="bg1">
                  <a:lumMod val="75000"/>
                </a:schemeClr>
              </a:solidFill>
            </a:endParaRPr>
          </a:p>
          <a:p>
            <a:endParaRPr lang="en-GB" dirty="0"/>
          </a:p>
        </p:txBody>
      </p:sp>
      <p:sp>
        <p:nvSpPr>
          <p:cNvPr id="2" name="TextBox 1"/>
          <p:cNvSpPr txBox="1"/>
          <p:nvPr/>
        </p:nvSpPr>
        <p:spPr>
          <a:xfrm>
            <a:off x="72008" y="1318456"/>
            <a:ext cx="2195736" cy="800219"/>
          </a:xfrm>
          <a:prstGeom prst="rect">
            <a:avLst/>
          </a:prstGeom>
          <a:noFill/>
        </p:spPr>
        <p:txBody>
          <a:bodyPr wrap="square" rtlCol="0">
            <a:spAutoFit/>
          </a:bodyPr>
          <a:lstStyle/>
          <a:p>
            <a:r>
              <a:rPr lang="en-GB" sz="2800" b="1" dirty="0">
                <a:solidFill>
                  <a:schemeClr val="bg1">
                    <a:lumMod val="75000"/>
                  </a:schemeClr>
                </a:solidFill>
                <a:hlinkClick r:id="rId5" action="ppaction://hlinksldjump"/>
              </a:rPr>
              <a:t>Straight Line</a:t>
            </a:r>
            <a:endParaRPr lang="en-GB" sz="2800" b="1" dirty="0">
              <a:solidFill>
                <a:schemeClr val="bg1">
                  <a:lumMod val="75000"/>
                </a:schemeClr>
              </a:solidFill>
            </a:endParaRPr>
          </a:p>
          <a:p>
            <a:endParaRPr lang="en-GB" dirty="0"/>
          </a:p>
        </p:txBody>
      </p:sp>
      <p:sp>
        <p:nvSpPr>
          <p:cNvPr id="3" name="TextBox 2"/>
          <p:cNvSpPr txBox="1"/>
          <p:nvPr/>
        </p:nvSpPr>
        <p:spPr>
          <a:xfrm>
            <a:off x="69031" y="2276002"/>
            <a:ext cx="2886681" cy="523220"/>
          </a:xfrm>
          <a:prstGeom prst="rect">
            <a:avLst/>
          </a:prstGeom>
          <a:noFill/>
        </p:spPr>
        <p:txBody>
          <a:bodyPr wrap="square" rtlCol="0">
            <a:spAutoFit/>
          </a:bodyPr>
          <a:lstStyle/>
          <a:p>
            <a:r>
              <a:rPr lang="en-GB" sz="2800" b="1" u="sng" dirty="0">
                <a:solidFill>
                  <a:schemeClr val="bg1"/>
                </a:solidFill>
                <a:hlinkClick r:id="rId6" action="ppaction://hlinksldjump"/>
              </a:rPr>
              <a:t>Blind challenge</a:t>
            </a:r>
            <a:endParaRPr lang="en-GB" sz="2800" u="sng" dirty="0">
              <a:solidFill>
                <a:schemeClr val="bg1"/>
              </a:solidFill>
            </a:endParaRPr>
          </a:p>
        </p:txBody>
      </p:sp>
      <p:sp>
        <p:nvSpPr>
          <p:cNvPr id="11" name="TextBox 10"/>
          <p:cNvSpPr txBox="1"/>
          <p:nvPr/>
        </p:nvSpPr>
        <p:spPr>
          <a:xfrm>
            <a:off x="86067" y="1857065"/>
            <a:ext cx="2886681" cy="523220"/>
          </a:xfrm>
          <a:prstGeom prst="rect">
            <a:avLst/>
          </a:prstGeom>
          <a:noFill/>
        </p:spPr>
        <p:txBody>
          <a:bodyPr wrap="square" rtlCol="0">
            <a:spAutoFit/>
          </a:bodyPr>
          <a:lstStyle/>
          <a:p>
            <a:r>
              <a:rPr lang="en-GB" sz="2800" b="1" u="sng" dirty="0">
                <a:solidFill>
                  <a:schemeClr val="bg1"/>
                </a:solidFill>
                <a:hlinkClick r:id="rId7" action="ppaction://hlinksldjump"/>
              </a:rPr>
              <a:t>The Plank</a:t>
            </a:r>
            <a:endParaRPr lang="en-GB" sz="2800" u="sng" dirty="0">
              <a:solidFill>
                <a:schemeClr val="bg1"/>
              </a:solidFill>
            </a:endParaRPr>
          </a:p>
        </p:txBody>
      </p:sp>
      <p:sp>
        <p:nvSpPr>
          <p:cNvPr id="14" name="TextBox 13"/>
          <p:cNvSpPr txBox="1"/>
          <p:nvPr/>
        </p:nvSpPr>
        <p:spPr>
          <a:xfrm>
            <a:off x="117416" y="2777430"/>
            <a:ext cx="2886681" cy="523220"/>
          </a:xfrm>
          <a:prstGeom prst="rect">
            <a:avLst/>
          </a:prstGeom>
          <a:noFill/>
        </p:spPr>
        <p:txBody>
          <a:bodyPr wrap="square" rtlCol="0">
            <a:spAutoFit/>
          </a:bodyPr>
          <a:lstStyle/>
          <a:p>
            <a:r>
              <a:rPr lang="en-GB" sz="2800" b="1" u="sng" dirty="0">
                <a:solidFill>
                  <a:schemeClr val="bg1"/>
                </a:solidFill>
                <a:hlinkClick r:id="rId8" action="ppaction://hlinksldjump"/>
              </a:rPr>
              <a:t>Pressing Up</a:t>
            </a:r>
            <a:endParaRPr lang="en-GB" sz="2800" u="sng" dirty="0">
              <a:solidFill>
                <a:schemeClr val="bg1"/>
              </a:solidFill>
            </a:endParaRPr>
          </a:p>
        </p:txBody>
      </p:sp>
      <p:sp>
        <p:nvSpPr>
          <p:cNvPr id="16" name="TextBox 15"/>
          <p:cNvSpPr txBox="1"/>
          <p:nvPr/>
        </p:nvSpPr>
        <p:spPr>
          <a:xfrm>
            <a:off x="101143" y="3293726"/>
            <a:ext cx="2886681" cy="523220"/>
          </a:xfrm>
          <a:prstGeom prst="rect">
            <a:avLst/>
          </a:prstGeom>
          <a:noFill/>
        </p:spPr>
        <p:txBody>
          <a:bodyPr wrap="square" rtlCol="0">
            <a:spAutoFit/>
          </a:bodyPr>
          <a:lstStyle/>
          <a:p>
            <a:r>
              <a:rPr lang="en-GB" sz="2800" b="1" u="sng" dirty="0">
                <a:solidFill>
                  <a:schemeClr val="bg1"/>
                </a:solidFill>
                <a:hlinkClick r:id="rId9" action="ppaction://hlinksldjump"/>
              </a:rPr>
              <a:t>Chinese Whispers</a:t>
            </a:r>
            <a:r>
              <a:rPr lang="en-GB" sz="2800" b="1" u="sng" dirty="0">
                <a:solidFill>
                  <a:schemeClr val="bg1"/>
                </a:solidFill>
              </a:rPr>
              <a:t> </a:t>
            </a:r>
            <a:endParaRPr lang="en-GB" sz="2800" u="sng" dirty="0">
              <a:solidFill>
                <a:schemeClr val="bg1"/>
              </a:solidFill>
            </a:endParaRPr>
          </a:p>
        </p:txBody>
      </p:sp>
      <p:sp>
        <p:nvSpPr>
          <p:cNvPr id="17" name="TextBox 16"/>
          <p:cNvSpPr txBox="1"/>
          <p:nvPr/>
        </p:nvSpPr>
        <p:spPr>
          <a:xfrm>
            <a:off x="161251" y="3765791"/>
            <a:ext cx="2886681" cy="523220"/>
          </a:xfrm>
          <a:prstGeom prst="rect">
            <a:avLst/>
          </a:prstGeom>
          <a:noFill/>
        </p:spPr>
        <p:txBody>
          <a:bodyPr wrap="square" rtlCol="0">
            <a:spAutoFit/>
          </a:bodyPr>
          <a:lstStyle/>
          <a:p>
            <a:r>
              <a:rPr lang="en-GB" sz="2800" b="1" u="sng" dirty="0">
                <a:solidFill>
                  <a:schemeClr val="bg1"/>
                </a:solidFill>
                <a:hlinkClick r:id="rId10" action="ppaction://hlinksldjump"/>
              </a:rPr>
              <a:t>2 feet</a:t>
            </a:r>
            <a:endParaRPr lang="en-GB" sz="2800" u="sng" dirty="0">
              <a:solidFill>
                <a:schemeClr val="bg1"/>
              </a:solidFill>
            </a:endParaRPr>
          </a:p>
        </p:txBody>
      </p:sp>
      <p:sp>
        <p:nvSpPr>
          <p:cNvPr id="18" name="TextBox 17"/>
          <p:cNvSpPr txBox="1"/>
          <p:nvPr/>
        </p:nvSpPr>
        <p:spPr>
          <a:xfrm>
            <a:off x="108328" y="4263224"/>
            <a:ext cx="3695666" cy="523220"/>
          </a:xfrm>
          <a:prstGeom prst="rect">
            <a:avLst/>
          </a:prstGeom>
          <a:noFill/>
        </p:spPr>
        <p:txBody>
          <a:bodyPr wrap="square" rtlCol="0">
            <a:spAutoFit/>
          </a:bodyPr>
          <a:lstStyle/>
          <a:p>
            <a:r>
              <a:rPr lang="en-GB" sz="2800" b="1" u="sng" dirty="0">
                <a:solidFill>
                  <a:schemeClr val="bg1"/>
                </a:solidFill>
                <a:hlinkClick r:id="rId11" action="ppaction://hlinksldjump"/>
              </a:rPr>
              <a:t>Memory Challenge</a:t>
            </a:r>
            <a:endParaRPr lang="en-GB" sz="2800" u="sng" dirty="0">
              <a:solidFill>
                <a:schemeClr val="bg1"/>
              </a:solidFill>
            </a:endParaRPr>
          </a:p>
        </p:txBody>
      </p:sp>
      <p:sp>
        <p:nvSpPr>
          <p:cNvPr id="5" name="Rectangle 4"/>
          <p:cNvSpPr/>
          <p:nvPr/>
        </p:nvSpPr>
        <p:spPr>
          <a:xfrm>
            <a:off x="127899" y="4805307"/>
            <a:ext cx="2789910" cy="523220"/>
          </a:xfrm>
          <a:prstGeom prst="rect">
            <a:avLst/>
          </a:prstGeom>
        </p:spPr>
        <p:txBody>
          <a:bodyPr wrap="square">
            <a:spAutoFit/>
          </a:bodyPr>
          <a:lstStyle/>
          <a:p>
            <a:r>
              <a:rPr lang="en-GB" sz="2800" b="1" u="sng" dirty="0">
                <a:solidFill>
                  <a:schemeClr val="bg1"/>
                </a:solidFill>
                <a:hlinkClick r:id="rId12" action="ppaction://hlinksldjump"/>
              </a:rPr>
              <a:t>Word challenge</a:t>
            </a:r>
            <a:endParaRPr lang="en-GB" sz="2800" u="sng" dirty="0">
              <a:solidFill>
                <a:schemeClr val="bg1"/>
              </a:solidFill>
            </a:endParaRPr>
          </a:p>
        </p:txBody>
      </p:sp>
      <p:sp>
        <p:nvSpPr>
          <p:cNvPr id="19" name="Rectangle 18"/>
          <p:cNvSpPr/>
          <p:nvPr/>
        </p:nvSpPr>
        <p:spPr>
          <a:xfrm>
            <a:off x="149528" y="5272683"/>
            <a:ext cx="2789910" cy="523220"/>
          </a:xfrm>
          <a:prstGeom prst="rect">
            <a:avLst/>
          </a:prstGeom>
        </p:spPr>
        <p:txBody>
          <a:bodyPr wrap="square">
            <a:spAutoFit/>
          </a:bodyPr>
          <a:lstStyle/>
          <a:p>
            <a:r>
              <a:rPr lang="en-GB" sz="2800" b="1" u="sng" dirty="0">
                <a:solidFill>
                  <a:schemeClr val="bg1"/>
                </a:solidFill>
                <a:hlinkClick r:id="rId13" action="ppaction://hlinksldjump"/>
              </a:rPr>
              <a:t>Bouncy Ball Box</a:t>
            </a:r>
            <a:endParaRPr lang="en-GB" sz="2800" u="sng" dirty="0">
              <a:solidFill>
                <a:schemeClr val="bg1"/>
              </a:solidFill>
            </a:endParaRPr>
          </a:p>
        </p:txBody>
      </p:sp>
    </p:spTree>
    <p:extLst>
      <p:ext uri="{BB962C8B-B14F-4D97-AF65-F5344CB8AC3E}">
        <p14:creationId xmlns:p14="http://schemas.microsoft.com/office/powerpoint/2010/main" val="564740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word / phrase is……</a:t>
            </a:r>
          </a:p>
        </p:txBody>
      </p:sp>
      <p:sp>
        <p:nvSpPr>
          <p:cNvPr id="3" name="Content Placeholder 2"/>
          <p:cNvSpPr>
            <a:spLocks noGrp="1"/>
          </p:cNvSpPr>
          <p:nvPr>
            <p:ph idx="1"/>
          </p:nvPr>
        </p:nvSpPr>
        <p:spPr/>
        <p:txBody>
          <a:bodyPr>
            <a:normAutofit/>
          </a:bodyPr>
          <a:lstStyle/>
          <a:p>
            <a:pPr marL="0" indent="0" algn="ctr">
              <a:buNone/>
            </a:pPr>
            <a:r>
              <a:rPr lang="en-GB" sz="8800" dirty="0"/>
              <a:t>GREAT BRITAIN</a:t>
            </a:r>
          </a:p>
        </p:txBody>
      </p:sp>
    </p:spTree>
    <p:extLst>
      <p:ext uri="{BB962C8B-B14F-4D97-AF65-F5344CB8AC3E}">
        <p14:creationId xmlns:p14="http://schemas.microsoft.com/office/powerpoint/2010/main" val="22544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85" y="-225788"/>
            <a:ext cx="7351489" cy="2043658"/>
          </a:xfrm>
        </p:spPr>
        <p:txBody>
          <a:bodyPr>
            <a:normAutofit/>
          </a:bodyPr>
          <a:lstStyle/>
          <a:p>
            <a:r>
              <a:rPr lang="en-GB" sz="7300" b="1" dirty="0">
                <a:solidFill>
                  <a:srgbClr val="FF0000"/>
                </a:solidFill>
              </a:rPr>
              <a:t>Bouncy Ball Box</a:t>
            </a:r>
            <a:endParaRPr lang="en-GB" b="1" dirty="0">
              <a:solidFill>
                <a:schemeClr val="bg1">
                  <a:lumMod val="50000"/>
                </a:schemeClr>
              </a:solidFill>
            </a:endParaRPr>
          </a:p>
        </p:txBody>
      </p:sp>
      <p:sp>
        <p:nvSpPr>
          <p:cNvPr id="3" name="Subtitle 2"/>
          <p:cNvSpPr>
            <a:spLocks noGrp="1"/>
          </p:cNvSpPr>
          <p:nvPr>
            <p:ph type="subTitle" idx="1"/>
          </p:nvPr>
        </p:nvSpPr>
        <p:spPr>
          <a:xfrm>
            <a:off x="4201834" y="3501008"/>
            <a:ext cx="4896544" cy="3505944"/>
          </a:xfrm>
        </p:spPr>
        <p:txBody>
          <a:bodyPr>
            <a:noAutofit/>
          </a:bodyPr>
          <a:lstStyle/>
          <a:p>
            <a:r>
              <a:rPr lang="en-GB" sz="5000" dirty="0">
                <a:solidFill>
                  <a:schemeClr val="bg1"/>
                </a:solidFill>
              </a:rPr>
              <a:t>Who can get the ball in the box the most times?</a:t>
            </a:r>
          </a:p>
          <a:p>
            <a:endParaRPr lang="en-GB" sz="5000" dirty="0">
              <a:solidFill>
                <a:schemeClr val="bg1"/>
              </a:solidFill>
            </a:endParaRP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prstClr val="white"/>
                </a:solidFill>
                <a:hlinkClick r:id="rId2" action="ppaction://hlinksldjump"/>
              </a:rPr>
              <a:t>Back</a:t>
            </a:r>
            <a:endParaRPr lang="en-GB" sz="3600" dirty="0">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28800"/>
            <a:ext cx="3315038" cy="3306688"/>
          </a:xfrm>
          <a:prstGeom prst="rect">
            <a:avLst/>
          </a:prstGeom>
        </p:spPr>
      </p:pic>
    </p:spTree>
    <p:extLst>
      <p:ext uri="{BB962C8B-B14F-4D97-AF65-F5344CB8AC3E}">
        <p14:creationId xmlns:p14="http://schemas.microsoft.com/office/powerpoint/2010/main" val="2431377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 y="1823546"/>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251520" y="2276872"/>
            <a:ext cx="4896544" cy="4581128"/>
          </a:xfrm>
        </p:spPr>
        <p:txBody>
          <a:bodyPr>
            <a:normAutofit/>
          </a:bodyPr>
          <a:lstStyle/>
          <a:p>
            <a:r>
              <a:rPr lang="en-GB" sz="1800" dirty="0"/>
              <a:t>Place the box or bucket on the 3</a:t>
            </a:r>
            <a:r>
              <a:rPr lang="en-GB" sz="1800" baseline="30000" dirty="0"/>
              <a:t>rd</a:t>
            </a:r>
            <a:r>
              <a:rPr lang="en-GB" sz="1800" dirty="0"/>
              <a:t> desk or table back in the room. </a:t>
            </a:r>
          </a:p>
          <a:p>
            <a:r>
              <a:rPr lang="en-GB" sz="1800" dirty="0"/>
              <a:t>Line the students up alternate team A team B etc in a queue.</a:t>
            </a:r>
          </a:p>
          <a:p>
            <a:r>
              <a:rPr lang="en-GB" sz="1800" dirty="0"/>
              <a:t>Each student to take it in turns to bounce the ball on the front desk, causing it to bounce on the second desk also before scoring a point with it landing in the box or bucket. </a:t>
            </a:r>
          </a:p>
          <a:p>
            <a:r>
              <a:rPr lang="en-GB" sz="1800" dirty="0"/>
              <a:t>You can vary which desk you place the box on to vary the difficulty.</a:t>
            </a:r>
          </a:p>
        </p:txBody>
      </p:sp>
      <p:sp>
        <p:nvSpPr>
          <p:cNvPr id="5" name="TextBox 4"/>
          <p:cNvSpPr txBox="1"/>
          <p:nvPr/>
        </p:nvSpPr>
        <p:spPr>
          <a:xfrm>
            <a:off x="5250395" y="1882374"/>
            <a:ext cx="3675261" cy="3662541"/>
          </a:xfrm>
          <a:prstGeom prst="rect">
            <a:avLst/>
          </a:prstGeom>
          <a:noFill/>
          <a:ln>
            <a:solidFill>
              <a:schemeClr val="tx1"/>
            </a:solidFill>
          </a:ln>
        </p:spPr>
        <p:txBody>
          <a:bodyPr wrap="square" rtlCol="0">
            <a:spAutoFit/>
          </a:bodyPr>
          <a:lstStyle/>
          <a:p>
            <a:r>
              <a:rPr lang="en-GB" sz="3000" b="1" dirty="0">
                <a:solidFill>
                  <a:srgbClr val="FF0000"/>
                </a:solidFill>
              </a:rPr>
              <a:t>Who wins…</a:t>
            </a:r>
          </a:p>
          <a:p>
            <a:r>
              <a:rPr lang="en-GB" sz="2000" b="1" dirty="0"/>
              <a:t>Option 1</a:t>
            </a:r>
          </a:p>
          <a:p>
            <a:r>
              <a:rPr lang="en-GB" dirty="0">
                <a:solidFill>
                  <a:prstClr val="black"/>
                </a:solidFill>
              </a:rPr>
              <a:t>Within a given time frame say 5 or 10 </a:t>
            </a:r>
            <a:r>
              <a:rPr lang="en-GB" dirty="0" err="1">
                <a:solidFill>
                  <a:prstClr val="black"/>
                </a:solidFill>
              </a:rPr>
              <a:t>mins</a:t>
            </a:r>
            <a:r>
              <a:rPr lang="en-GB" dirty="0">
                <a:solidFill>
                  <a:prstClr val="black"/>
                </a:solidFill>
              </a:rPr>
              <a:t> (decided at the start), the team who scores the most points. </a:t>
            </a:r>
          </a:p>
          <a:p>
            <a:r>
              <a:rPr lang="en-GB" sz="2000" b="1" dirty="0"/>
              <a:t>Option 2</a:t>
            </a:r>
            <a:endParaRPr lang="en-GB" sz="2000" dirty="0">
              <a:solidFill>
                <a:prstClr val="black"/>
              </a:solidFill>
            </a:endParaRPr>
          </a:p>
          <a:p>
            <a:r>
              <a:rPr lang="en-GB" dirty="0">
                <a:solidFill>
                  <a:prstClr val="black"/>
                </a:solidFill>
              </a:rPr>
              <a:t>You could vary this game by starting with the box on the second desk, everyone who scores stays in, the box gets moved to the third desk etc……keep playing until the last “man” standing wins</a:t>
            </a:r>
          </a:p>
        </p:txBody>
      </p:sp>
      <p:sp>
        <p:nvSpPr>
          <p:cNvPr id="6" name="TextBox 5"/>
          <p:cNvSpPr txBox="1"/>
          <p:nvPr/>
        </p:nvSpPr>
        <p:spPr>
          <a:xfrm>
            <a:off x="107504" y="66604"/>
            <a:ext cx="6696744" cy="1569660"/>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A bouncy ball…any size </a:t>
            </a:r>
          </a:p>
          <a:p>
            <a:r>
              <a:rPr lang="en-GB" sz="2200" dirty="0">
                <a:solidFill>
                  <a:srgbClr val="00B050"/>
                </a:solidFill>
              </a:rPr>
              <a:t>A box of any size, or bucket, or empty bin!</a:t>
            </a:r>
          </a:p>
          <a:p>
            <a:endParaRPr lang="en-GB" sz="2200" dirty="0">
              <a:solidFill>
                <a:srgbClr val="00B050"/>
              </a:solidFill>
            </a:endParaRPr>
          </a:p>
        </p:txBody>
      </p:sp>
      <p:sp>
        <p:nvSpPr>
          <p:cNvPr id="4" name="Rectangle 3"/>
          <p:cNvSpPr/>
          <p:nvPr/>
        </p:nvSpPr>
        <p:spPr>
          <a:xfrm>
            <a:off x="611560" y="5733256"/>
            <a:ext cx="10801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095305" y="5733256"/>
            <a:ext cx="10801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579050" y="5733256"/>
            <a:ext cx="108012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be 6"/>
          <p:cNvSpPr/>
          <p:nvPr/>
        </p:nvSpPr>
        <p:spPr>
          <a:xfrm>
            <a:off x="3846240" y="5510458"/>
            <a:ext cx="576064" cy="445595"/>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765216" y="5326598"/>
            <a:ext cx="303194" cy="24909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rved Down Arrow 13"/>
          <p:cNvSpPr/>
          <p:nvPr/>
        </p:nvSpPr>
        <p:spPr>
          <a:xfrm>
            <a:off x="1151620" y="5575693"/>
            <a:ext cx="1548172" cy="38036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Down Arrow 14"/>
          <p:cNvSpPr/>
          <p:nvPr/>
        </p:nvSpPr>
        <p:spPr>
          <a:xfrm rot="20685899">
            <a:off x="2650052" y="5256979"/>
            <a:ext cx="1585126" cy="494676"/>
          </a:xfrm>
          <a:prstGeom prst="curvedDownArrow">
            <a:avLst>
              <a:gd name="adj1" fmla="val 25000"/>
              <a:gd name="adj2" fmla="val 50000"/>
              <a:gd name="adj3" fmla="val 310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Minus 15"/>
          <p:cNvSpPr/>
          <p:nvPr/>
        </p:nvSpPr>
        <p:spPr>
          <a:xfrm rot="4012996">
            <a:off x="774607" y="5578104"/>
            <a:ext cx="486835" cy="37553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12910" b="17208"/>
          <a:stretch/>
        </p:blipFill>
        <p:spPr>
          <a:xfrm>
            <a:off x="6930976" y="131354"/>
            <a:ext cx="2060848" cy="1440160"/>
          </a:xfrm>
          <a:prstGeom prst="rect">
            <a:avLst/>
          </a:prstGeom>
        </p:spPr>
      </p:pic>
    </p:spTree>
    <p:extLst>
      <p:ext uri="{BB962C8B-B14F-4D97-AF65-F5344CB8AC3E}">
        <p14:creationId xmlns:p14="http://schemas.microsoft.com/office/powerpoint/2010/main" val="2974849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568" y="0"/>
            <a:ext cx="6116233" cy="2043658"/>
          </a:xfrm>
        </p:spPr>
        <p:txBody>
          <a:bodyPr>
            <a:normAutofit/>
          </a:bodyPr>
          <a:lstStyle/>
          <a:p>
            <a:r>
              <a:rPr lang="en-GB" sz="7300" b="1" dirty="0">
                <a:solidFill>
                  <a:srgbClr val="FF0000"/>
                </a:solidFill>
              </a:rPr>
              <a:t>The Chair</a:t>
            </a:r>
            <a:endParaRPr lang="en-GB" b="1" dirty="0">
              <a:solidFill>
                <a:srgbClr val="FF66CC"/>
              </a:solidFill>
            </a:endParaRPr>
          </a:p>
        </p:txBody>
      </p:sp>
      <p:sp>
        <p:nvSpPr>
          <p:cNvPr id="3" name="Subtitle 2"/>
          <p:cNvSpPr>
            <a:spLocks noGrp="1"/>
          </p:cNvSpPr>
          <p:nvPr>
            <p:ph type="subTitle" idx="1"/>
          </p:nvPr>
        </p:nvSpPr>
        <p:spPr>
          <a:xfrm>
            <a:off x="3563888" y="3305692"/>
            <a:ext cx="6008534" cy="3505944"/>
          </a:xfrm>
        </p:spPr>
        <p:txBody>
          <a:bodyPr>
            <a:noAutofit/>
          </a:bodyPr>
          <a:lstStyle/>
          <a:p>
            <a:r>
              <a:rPr lang="en-GB" sz="5000" dirty="0">
                <a:solidFill>
                  <a:schemeClr val="bg1"/>
                </a:solidFill>
              </a:rPr>
              <a:t>Who has the </a:t>
            </a:r>
          </a:p>
          <a:p>
            <a:r>
              <a:rPr lang="en-GB" sz="5000" dirty="0">
                <a:solidFill>
                  <a:schemeClr val="bg1"/>
                </a:solidFill>
              </a:rPr>
              <a:t>strongest legs……?</a:t>
            </a:r>
          </a:p>
          <a:p>
            <a:endParaRPr lang="en-GB" sz="5000" dirty="0">
              <a:solidFill>
                <a:schemeClr val="bg1"/>
              </a:solidFill>
            </a:endParaRPr>
          </a:p>
        </p:txBody>
      </p:sp>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prstClr val="white"/>
                </a:solidFill>
                <a:hlinkClick r:id="rId2" action="ppaction://hlinksldjump"/>
              </a:rPr>
              <a:t>Back</a:t>
            </a:r>
            <a:endParaRPr lang="en-GB" sz="3600" dirty="0">
              <a:solidFill>
                <a:prstClr val="white"/>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404" t="22001"/>
          <a:stretch/>
        </p:blipFill>
        <p:spPr>
          <a:xfrm>
            <a:off x="350029" y="2594269"/>
            <a:ext cx="2851596" cy="3410123"/>
          </a:xfrm>
          <a:prstGeom prst="rect">
            <a:avLst/>
          </a:prstGeom>
        </p:spPr>
      </p:pic>
    </p:spTree>
    <p:extLst>
      <p:ext uri="{BB962C8B-B14F-4D97-AF65-F5344CB8AC3E}">
        <p14:creationId xmlns:p14="http://schemas.microsoft.com/office/powerpoint/2010/main" val="4095927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2816"/>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179512" y="2177480"/>
            <a:ext cx="4322503" cy="4680520"/>
          </a:xfrm>
        </p:spPr>
        <p:txBody>
          <a:bodyPr>
            <a:normAutofit/>
          </a:bodyPr>
          <a:lstStyle/>
          <a:p>
            <a:r>
              <a:rPr lang="en-GB" sz="2400" dirty="0"/>
              <a:t>The plank position is toes on the floor, leaning on forearms, keeping the body flat as shown</a:t>
            </a:r>
          </a:p>
          <a:p>
            <a:r>
              <a:rPr lang="en-GB" sz="2400" dirty="0"/>
              <a:t>The aim is to hold the plank position for as long as possible. </a:t>
            </a:r>
          </a:p>
          <a:p>
            <a:r>
              <a:rPr lang="en-GB" sz="2400" dirty="0"/>
              <a:t>You will decide amongst you who to nominate for the challenge after practicing for 5 minutes.</a:t>
            </a:r>
          </a:p>
          <a:p>
            <a:pPr marL="514350" indent="-514350">
              <a:buFont typeface="+mj-lt"/>
              <a:buAutoNum type="arabicPeriod"/>
            </a:pPr>
            <a:endParaRPr lang="en-GB" sz="2400" dirty="0"/>
          </a:p>
        </p:txBody>
      </p:sp>
      <p:sp>
        <p:nvSpPr>
          <p:cNvPr id="5" name="TextBox 4"/>
          <p:cNvSpPr txBox="1"/>
          <p:nvPr/>
        </p:nvSpPr>
        <p:spPr>
          <a:xfrm>
            <a:off x="5229613" y="1916832"/>
            <a:ext cx="3675261" cy="2400657"/>
          </a:xfrm>
          <a:prstGeom prst="rect">
            <a:avLst/>
          </a:prstGeom>
          <a:noFill/>
          <a:ln>
            <a:solidFill>
              <a:schemeClr val="tx1"/>
            </a:solidFill>
          </a:ln>
        </p:spPr>
        <p:txBody>
          <a:bodyPr wrap="square" rtlCol="0">
            <a:spAutoFit/>
          </a:bodyPr>
          <a:lstStyle/>
          <a:p>
            <a:r>
              <a:rPr lang="en-GB" sz="3000" b="1" dirty="0">
                <a:solidFill>
                  <a:srgbClr val="FF0000"/>
                </a:solidFill>
              </a:rPr>
              <a:t>Who wins…</a:t>
            </a:r>
          </a:p>
          <a:p>
            <a:r>
              <a:rPr lang="en-GB" sz="2000" b="1" dirty="0">
                <a:solidFill>
                  <a:prstClr val="black"/>
                </a:solidFill>
              </a:rPr>
              <a:t>Whoever holds the plank position for the longest wins it for their team</a:t>
            </a:r>
          </a:p>
          <a:p>
            <a:endParaRPr lang="en-GB" sz="2000" b="1" dirty="0">
              <a:solidFill>
                <a:prstClr val="black"/>
              </a:solidFill>
            </a:endParaRPr>
          </a:p>
          <a:p>
            <a:r>
              <a:rPr lang="en-GB" sz="2000" dirty="0">
                <a:solidFill>
                  <a:prstClr val="black"/>
                </a:solidFill>
              </a:rPr>
              <a:t>Or extra points for the last ones in</a:t>
            </a:r>
          </a:p>
        </p:txBody>
      </p:sp>
      <p:sp>
        <p:nvSpPr>
          <p:cNvPr id="6" name="TextBox 5"/>
          <p:cNvSpPr txBox="1"/>
          <p:nvPr/>
        </p:nvSpPr>
        <p:spPr>
          <a:xfrm>
            <a:off x="254789" y="161090"/>
            <a:ext cx="3168352" cy="892552"/>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Absolutely nothing!</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5930"/>
            <a:ext cx="417646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75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031" y="1268760"/>
            <a:ext cx="4502322" cy="1470025"/>
          </a:xfrm>
        </p:spPr>
        <p:txBody>
          <a:bodyPr>
            <a:normAutofit/>
          </a:bodyPr>
          <a:lstStyle/>
          <a:p>
            <a:r>
              <a:rPr lang="en-GB" b="1" dirty="0">
                <a:solidFill>
                  <a:schemeClr val="bg1"/>
                </a:solidFill>
              </a:rPr>
              <a:t>Do you know how </a:t>
            </a:r>
            <a:br>
              <a:rPr lang="en-GB" b="1" dirty="0">
                <a:solidFill>
                  <a:schemeClr val="bg1"/>
                </a:solidFill>
              </a:rPr>
            </a:br>
            <a:r>
              <a:rPr lang="en-GB" b="1" dirty="0">
                <a:solidFill>
                  <a:schemeClr val="bg1"/>
                </a:solidFill>
              </a:rPr>
              <a:t>long a minute is?</a:t>
            </a:r>
          </a:p>
        </p:txBody>
      </p:sp>
      <p:sp>
        <p:nvSpPr>
          <p:cNvPr id="3" name="Subtitle 2"/>
          <p:cNvSpPr>
            <a:spLocks noGrp="1"/>
          </p:cNvSpPr>
          <p:nvPr>
            <p:ph type="subTitle" idx="1"/>
          </p:nvPr>
        </p:nvSpPr>
        <p:spPr/>
        <p:txBody>
          <a:bodyPr/>
          <a:lstStyle/>
          <a:p>
            <a:endParaRPr lang="en-GB" dirty="0"/>
          </a:p>
        </p:txBody>
      </p:sp>
      <p:pic>
        <p:nvPicPr>
          <p:cNvPr id="1026" name="Picture 2" descr="http://t3.gstatic.com/images?q=tbn:ANd9GcQpQljqg-dBmy0XwmV-16-bzzsI91JkH-UNSGPh5QfxxK9og0f3:1.bp.blogspot.com/-z-AVtv5QXGU/TaFnUVUu9ZI/AAAAAAAAAQ4/6oJcLE9dDFU/s1600/LAST%2BMINUTE%2BOFFER.-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28" y="3140968"/>
            <a:ext cx="5122329" cy="35938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590465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a:solidFill>
                  <a:srgbClr val="FF0000"/>
                </a:solidFill>
              </a:rPr>
              <a:t>Wait a minute !</a:t>
            </a:r>
          </a:p>
        </p:txBody>
      </p:sp>
      <p:sp>
        <p:nvSpPr>
          <p:cNvPr id="4" name="TextBox 3"/>
          <p:cNvSpPr txBox="1"/>
          <p:nvPr/>
        </p:nvSpPr>
        <p:spPr>
          <a:xfrm>
            <a:off x="6912260" y="5589240"/>
            <a:ext cx="1512168" cy="646331"/>
          </a:xfrm>
          <a:prstGeom prst="rect">
            <a:avLst/>
          </a:prstGeom>
          <a:noFill/>
        </p:spPr>
        <p:txBody>
          <a:bodyPr wrap="square" rtlCol="0">
            <a:spAutoFit/>
          </a:bodyPr>
          <a:lstStyle/>
          <a:p>
            <a:r>
              <a:rPr lang="en-GB" sz="3600" dirty="0">
                <a:solidFill>
                  <a:schemeClr val="bg1"/>
                </a:solidFill>
                <a:hlinkClick r:id="rId3" action="ppaction://hlinksldjump"/>
              </a:rPr>
              <a:t>Back</a:t>
            </a:r>
            <a:endParaRPr lang="en-GB" sz="3600" dirty="0">
              <a:solidFill>
                <a:schemeClr val="bg1"/>
              </a:solidFill>
            </a:endParaRPr>
          </a:p>
        </p:txBody>
      </p:sp>
    </p:spTree>
    <p:extLst>
      <p:ext uri="{BB962C8B-B14F-4D97-AF65-F5344CB8AC3E}">
        <p14:creationId xmlns:p14="http://schemas.microsoft.com/office/powerpoint/2010/main" val="720557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 y="1694916"/>
            <a:ext cx="8229600" cy="836712"/>
          </a:xfrm>
        </p:spPr>
        <p:txBody>
          <a:bodyPr>
            <a:normAutofit/>
          </a:bodyPr>
          <a:lstStyle/>
          <a:p>
            <a:pPr algn="l"/>
            <a:r>
              <a:rPr lang="en-GB" sz="3000" dirty="0">
                <a:solidFill>
                  <a:srgbClr val="FF0000"/>
                </a:solidFill>
              </a:rPr>
              <a:t>What to do….</a:t>
            </a:r>
          </a:p>
        </p:txBody>
      </p:sp>
      <p:sp>
        <p:nvSpPr>
          <p:cNvPr id="3" name="Content Placeholder 2"/>
          <p:cNvSpPr>
            <a:spLocks noGrp="1"/>
          </p:cNvSpPr>
          <p:nvPr>
            <p:ph idx="1"/>
          </p:nvPr>
        </p:nvSpPr>
        <p:spPr>
          <a:xfrm>
            <a:off x="301824" y="2498281"/>
            <a:ext cx="5422304" cy="4361224"/>
          </a:xfrm>
        </p:spPr>
        <p:txBody>
          <a:bodyPr>
            <a:noAutofit/>
          </a:bodyPr>
          <a:lstStyle/>
          <a:p>
            <a:r>
              <a:rPr lang="en-GB" sz="2200" dirty="0"/>
              <a:t>Start a stop watch at the front of the class. </a:t>
            </a:r>
          </a:p>
          <a:p>
            <a:r>
              <a:rPr lang="en-GB" sz="2200" dirty="0">
                <a:solidFill>
                  <a:srgbClr val="0070C0"/>
                </a:solidFill>
              </a:rPr>
              <a:t>In silence each student sits down when they think exactly one minute has passed. </a:t>
            </a:r>
          </a:p>
          <a:p>
            <a:r>
              <a:rPr lang="en-GB" sz="2200" dirty="0"/>
              <a:t>The tutor will not show any reaction at all when the clock hits 60 </a:t>
            </a:r>
            <a:r>
              <a:rPr lang="en-GB" sz="2200" dirty="0" err="1"/>
              <a:t>secs</a:t>
            </a:r>
            <a:r>
              <a:rPr lang="en-GB" sz="2200" dirty="0"/>
              <a:t> and waits until all students are sitting down</a:t>
            </a:r>
          </a:p>
          <a:p>
            <a:r>
              <a:rPr lang="en-GB" sz="2200" dirty="0">
                <a:solidFill>
                  <a:srgbClr val="0070C0"/>
                </a:solidFill>
              </a:rPr>
              <a:t>The tutor should mentally note which student got the closest to 1 minute and reveal at the end. </a:t>
            </a:r>
            <a:endParaRPr lang="en-GB" sz="2200" dirty="0"/>
          </a:p>
        </p:txBody>
      </p:sp>
      <p:pic>
        <p:nvPicPr>
          <p:cNvPr id="2050" name="Picture 2" descr="http://3.bp.blogspot.com/-_cBQBQrkXYU/TVRcDJWjB_I/AAAAAAAAIM4/MLuYRtVACm4/s1600/6a00d83451baf469e200e54f0509158833-8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61349"/>
            <a:ext cx="3419872" cy="20519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90203"/>
            <a:ext cx="6192688" cy="1477328"/>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3000" dirty="0">
                <a:solidFill>
                  <a:srgbClr val="00B050"/>
                </a:solidFill>
              </a:rPr>
              <a:t>1 x stopwatch</a:t>
            </a:r>
          </a:p>
          <a:p>
            <a:r>
              <a:rPr lang="en-GB" sz="3000" dirty="0">
                <a:solidFill>
                  <a:srgbClr val="00B050"/>
                </a:solidFill>
              </a:rPr>
              <a:t>-could even be on a watch or a phone?</a:t>
            </a:r>
          </a:p>
        </p:txBody>
      </p:sp>
      <p:sp>
        <p:nvSpPr>
          <p:cNvPr id="5" name="TextBox 4"/>
          <p:cNvSpPr txBox="1"/>
          <p:nvPr/>
        </p:nvSpPr>
        <p:spPr>
          <a:xfrm>
            <a:off x="6156176" y="2276872"/>
            <a:ext cx="2808312" cy="2462213"/>
          </a:xfrm>
          <a:prstGeom prst="rect">
            <a:avLst/>
          </a:prstGeom>
          <a:noFill/>
          <a:ln>
            <a:solidFill>
              <a:schemeClr val="tx1"/>
            </a:solidFill>
          </a:ln>
        </p:spPr>
        <p:txBody>
          <a:bodyPr wrap="square" rtlCol="0">
            <a:spAutoFit/>
          </a:bodyPr>
          <a:lstStyle/>
          <a:p>
            <a:r>
              <a:rPr lang="en-GB" sz="2200" b="1" dirty="0"/>
              <a:t>Quick game : </a:t>
            </a:r>
            <a:r>
              <a:rPr lang="en-GB" sz="2200" dirty="0"/>
              <a:t>The winner wins it for their team! </a:t>
            </a:r>
          </a:p>
          <a:p>
            <a:r>
              <a:rPr lang="en-GB" sz="2200" dirty="0">
                <a:solidFill>
                  <a:srgbClr val="00B050"/>
                </a:solidFill>
              </a:rPr>
              <a:t>OR</a:t>
            </a:r>
          </a:p>
          <a:p>
            <a:r>
              <a:rPr lang="en-GB" sz="2200" dirty="0">
                <a:solidFill>
                  <a:srgbClr val="FF0000"/>
                </a:solidFill>
              </a:rPr>
              <a:t>Try 2 minutes or  3 minutes for the final. </a:t>
            </a:r>
          </a:p>
          <a:p>
            <a:endParaRPr lang="en-GB" sz="2200" dirty="0"/>
          </a:p>
        </p:txBody>
      </p:sp>
    </p:spTree>
    <p:extLst>
      <p:ext uri="{BB962C8B-B14F-4D97-AF65-F5344CB8AC3E}">
        <p14:creationId xmlns:p14="http://schemas.microsoft.com/office/powerpoint/2010/main" val="82399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 name="Rectangle 7"/>
          <p:cNvSpPr/>
          <p:nvPr/>
        </p:nvSpPr>
        <p:spPr>
          <a:xfrm>
            <a:off x="3789395" y="2712504"/>
            <a:ext cx="5033975" cy="3293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23528" y="332656"/>
            <a:ext cx="8276473" cy="1080120"/>
          </a:xfrm>
        </p:spPr>
        <p:txBody>
          <a:bodyPr>
            <a:normAutofit fontScale="90000"/>
          </a:bodyPr>
          <a:lstStyle/>
          <a:p>
            <a:pPr algn="l"/>
            <a:r>
              <a:rPr lang="en-GB" sz="7300" b="1" dirty="0">
                <a:solidFill>
                  <a:srgbClr val="FF0000"/>
                </a:solidFill>
              </a:rPr>
              <a:t>Reaction </a:t>
            </a:r>
            <a:r>
              <a:rPr lang="en-GB" sz="7300" b="1" dirty="0" err="1">
                <a:solidFill>
                  <a:srgbClr val="FF0000"/>
                </a:solidFill>
              </a:rPr>
              <a:t>times</a:t>
            </a:r>
            <a:r>
              <a:rPr lang="en-GB" dirty="0" err="1"/>
              <a:t>t</a:t>
            </a:r>
            <a:r>
              <a:rPr lang="en-GB" dirty="0"/>
              <a:t>? </a:t>
            </a:r>
            <a:br>
              <a:rPr lang="en-GB" dirty="0"/>
            </a:br>
            <a:endParaRPr lang="en-GB" dirty="0">
              <a:solidFill>
                <a:srgbClr val="FF66CC"/>
              </a:solidFill>
            </a:endParaRPr>
          </a:p>
        </p:txBody>
      </p:sp>
      <p:pic>
        <p:nvPicPr>
          <p:cNvPr id="1030" name="Picture 6" descr="http://www.custom-wholesale.co.uk/upload/upimg4/Small-Recycled-Ruler-8364.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624" y="1052736"/>
            <a:ext cx="2411760" cy="23947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dailymail.co.uk/i/pix/2009/03/07/article-0-000479FF00000258-810_468x2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532" y="2996952"/>
            <a:ext cx="4457700" cy="27241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0228" y="3748051"/>
            <a:ext cx="2520280" cy="23738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 descr="http://t3.gstatic.com/images?q=tbn:ANd9GcQpOznjO9nNVmHnN4YBHPQo6ueJu8N4HFQdvl76qw-1WUk6sg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863430"/>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912260" y="6006555"/>
            <a:ext cx="1512168" cy="646331"/>
          </a:xfrm>
          <a:prstGeom prst="rect">
            <a:avLst/>
          </a:prstGeom>
          <a:noFill/>
        </p:spPr>
        <p:txBody>
          <a:bodyPr wrap="square" rtlCol="0">
            <a:spAutoFit/>
          </a:bodyPr>
          <a:lstStyle/>
          <a:p>
            <a:r>
              <a:rPr lang="en-GB" sz="3600" dirty="0">
                <a:solidFill>
                  <a:schemeClr val="bg1"/>
                </a:solidFill>
                <a:hlinkClick r:id="rId5" action="ppaction://hlinksldjump"/>
              </a:rPr>
              <a:t>Back</a:t>
            </a:r>
            <a:endParaRPr lang="en-GB" sz="3600" dirty="0">
              <a:solidFill>
                <a:schemeClr val="bg1"/>
              </a:solidFill>
            </a:endParaRPr>
          </a:p>
        </p:txBody>
      </p:sp>
    </p:spTree>
    <p:extLst>
      <p:ext uri="{BB962C8B-B14F-4D97-AF65-F5344CB8AC3E}">
        <p14:creationId xmlns:p14="http://schemas.microsoft.com/office/powerpoint/2010/main" val="344710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2" y="836712"/>
            <a:ext cx="8229600" cy="1143000"/>
          </a:xfrm>
        </p:spPr>
        <p:txBody>
          <a:bodyPr>
            <a:normAutofit/>
          </a:bodyPr>
          <a:lstStyle/>
          <a:p>
            <a:pPr algn="l"/>
            <a:r>
              <a:rPr lang="en-GB" sz="3000" dirty="0">
                <a:solidFill>
                  <a:srgbClr val="FF0000"/>
                </a:solidFill>
              </a:rPr>
              <a:t>What to do…</a:t>
            </a:r>
          </a:p>
        </p:txBody>
      </p:sp>
      <p:sp>
        <p:nvSpPr>
          <p:cNvPr id="3" name="Content Placeholder 2"/>
          <p:cNvSpPr>
            <a:spLocks noGrp="1"/>
          </p:cNvSpPr>
          <p:nvPr>
            <p:ph idx="1"/>
          </p:nvPr>
        </p:nvSpPr>
        <p:spPr>
          <a:xfrm>
            <a:off x="137715" y="1628800"/>
            <a:ext cx="4968552" cy="5040560"/>
          </a:xfrm>
        </p:spPr>
        <p:txBody>
          <a:bodyPr>
            <a:normAutofit fontScale="70000" lnSpcReduction="20000"/>
          </a:bodyPr>
          <a:lstStyle/>
          <a:p>
            <a:pPr marL="514350" indent="-514350">
              <a:buFont typeface="+mj-lt"/>
              <a:buAutoNum type="arabicPeriod"/>
            </a:pPr>
            <a:r>
              <a:rPr lang="en-GB" dirty="0"/>
              <a:t>The tutor (or another student) holds up the ruler by the 30cm end</a:t>
            </a:r>
          </a:p>
          <a:p>
            <a:pPr marL="514350" indent="-514350">
              <a:buFont typeface="+mj-lt"/>
              <a:buAutoNum type="arabicPeriod"/>
            </a:pPr>
            <a:r>
              <a:rPr lang="en-GB" dirty="0">
                <a:solidFill>
                  <a:srgbClr val="0070C0"/>
                </a:solidFill>
              </a:rPr>
              <a:t>The student opens fingers and thumbs at either side of the ruler at 0cm (not touching the ruler)</a:t>
            </a:r>
          </a:p>
          <a:p>
            <a:pPr marL="514350" indent="-514350">
              <a:buFont typeface="+mj-lt"/>
              <a:buAutoNum type="arabicPeriod"/>
            </a:pPr>
            <a:r>
              <a:rPr lang="en-GB" dirty="0"/>
              <a:t>Whenever the tutor wants they release the ruler.</a:t>
            </a:r>
          </a:p>
          <a:p>
            <a:pPr marL="514350" indent="-514350">
              <a:buFont typeface="+mj-lt"/>
              <a:buAutoNum type="arabicPeriod"/>
            </a:pPr>
            <a:r>
              <a:rPr lang="en-GB" dirty="0">
                <a:solidFill>
                  <a:srgbClr val="0070C0"/>
                </a:solidFill>
              </a:rPr>
              <a:t>The student reacts as quickly as possible by grabbing the ruler with finger and thumb ONLY !!</a:t>
            </a:r>
          </a:p>
          <a:p>
            <a:pPr marL="514350" indent="-514350">
              <a:buFont typeface="+mj-lt"/>
              <a:buAutoNum type="arabicPeriod"/>
            </a:pPr>
            <a:r>
              <a:rPr lang="en-GB" dirty="0"/>
              <a:t>The student with the fastest reactions is the student who grabs the ruler at the LOWEST measurement. </a:t>
            </a:r>
          </a:p>
          <a:p>
            <a:pPr marL="514350" indent="-514350">
              <a:buFont typeface="+mj-lt"/>
              <a:buAutoNum type="arabicPeriod"/>
            </a:pPr>
            <a:r>
              <a:rPr lang="en-GB" dirty="0" err="1">
                <a:solidFill>
                  <a:srgbClr val="0070C0"/>
                </a:solidFill>
              </a:rPr>
              <a:t>Eg</a:t>
            </a:r>
            <a:r>
              <a:rPr lang="en-GB" dirty="0">
                <a:solidFill>
                  <a:srgbClr val="0070C0"/>
                </a:solidFill>
              </a:rPr>
              <a:t>. 12cm is better than 18cm.  </a:t>
            </a:r>
          </a:p>
        </p:txBody>
      </p:sp>
      <p:pic>
        <p:nvPicPr>
          <p:cNvPr id="4" name="Picture 4" descr="http://t0.gstatic.com/images?q=tbn:ANd9GcQr4WRAv0dLH7I5MaGXjeVRJVWma1gI0k9U354xrKuln10Ne6D_K-czrlUq:faculty.clintoncc.suny.edu/faculty/michael.gregory/files/Bio%2520100/Bio%2520100%2520Laboratory/Science/reaction_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60648"/>
            <a:ext cx="2647104" cy="1993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13301" y="2420888"/>
            <a:ext cx="3871240" cy="1477328"/>
          </a:xfrm>
          <a:prstGeom prst="rect">
            <a:avLst/>
          </a:prstGeom>
          <a:noFill/>
          <a:ln>
            <a:solidFill>
              <a:schemeClr val="tx1"/>
            </a:solidFill>
          </a:ln>
        </p:spPr>
        <p:txBody>
          <a:bodyPr wrap="square" rtlCol="0">
            <a:spAutoFit/>
          </a:bodyPr>
          <a:lstStyle/>
          <a:p>
            <a:r>
              <a:rPr lang="en-GB" sz="3000" b="1" dirty="0">
                <a:solidFill>
                  <a:srgbClr val="FF0000"/>
                </a:solidFill>
              </a:rPr>
              <a:t>Who wins…</a:t>
            </a:r>
            <a:r>
              <a:rPr lang="en-GB" sz="2000" b="1" dirty="0"/>
              <a:t>Yo</a:t>
            </a:r>
            <a:r>
              <a:rPr lang="en-GB" sz="2000" dirty="0"/>
              <a:t>u could decide to take an average Team A score and an average Team B score and see who wins…</a:t>
            </a:r>
          </a:p>
        </p:txBody>
      </p:sp>
      <p:sp>
        <p:nvSpPr>
          <p:cNvPr id="6" name="TextBox 5"/>
          <p:cNvSpPr txBox="1"/>
          <p:nvPr/>
        </p:nvSpPr>
        <p:spPr>
          <a:xfrm>
            <a:off x="179512" y="64199"/>
            <a:ext cx="4608512" cy="1015663"/>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3000" dirty="0">
                <a:solidFill>
                  <a:srgbClr val="00B050"/>
                </a:solidFill>
              </a:rPr>
              <a:t>1 x 30cm ruler</a:t>
            </a:r>
          </a:p>
        </p:txBody>
      </p:sp>
    </p:spTree>
    <p:extLst>
      <p:ext uri="{BB962C8B-B14F-4D97-AF65-F5344CB8AC3E}">
        <p14:creationId xmlns:p14="http://schemas.microsoft.com/office/powerpoint/2010/main" val="180274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8600" y="0"/>
            <a:ext cx="6116233" cy="2043658"/>
          </a:xfrm>
        </p:spPr>
        <p:txBody>
          <a:bodyPr>
            <a:normAutofit/>
          </a:bodyPr>
          <a:lstStyle/>
          <a:p>
            <a:r>
              <a:rPr lang="en-GB" sz="7300" b="1" dirty="0">
                <a:solidFill>
                  <a:srgbClr val="FF0000"/>
                </a:solidFill>
              </a:rPr>
              <a:t>Mr &amp; Mrs</a:t>
            </a:r>
            <a:br>
              <a:rPr lang="en-GB" b="1" dirty="0"/>
            </a:br>
            <a:endParaRPr lang="en-GB" b="1" dirty="0">
              <a:solidFill>
                <a:srgbClr val="FF66CC"/>
              </a:solidFill>
            </a:endParaRPr>
          </a:p>
        </p:txBody>
      </p:sp>
      <p:sp>
        <p:nvSpPr>
          <p:cNvPr id="3" name="Subtitle 2"/>
          <p:cNvSpPr>
            <a:spLocks noGrp="1"/>
          </p:cNvSpPr>
          <p:nvPr>
            <p:ph type="subTitle" idx="1"/>
          </p:nvPr>
        </p:nvSpPr>
        <p:spPr>
          <a:xfrm>
            <a:off x="3923928" y="2900164"/>
            <a:ext cx="4896544" cy="3505944"/>
          </a:xfrm>
        </p:spPr>
        <p:txBody>
          <a:bodyPr>
            <a:noAutofit/>
          </a:bodyPr>
          <a:lstStyle/>
          <a:p>
            <a:r>
              <a:rPr lang="en-GB" sz="5000" dirty="0">
                <a:solidFill>
                  <a:schemeClr val="bg1"/>
                </a:solidFill>
              </a:rPr>
              <a:t>Who knows more about their friends?</a:t>
            </a:r>
          </a:p>
        </p:txBody>
      </p:sp>
      <p:pic>
        <p:nvPicPr>
          <p:cNvPr id="1026" name="Picture 2" descr="http://t1.gstatic.com/images?q=tbn:ANd9GcRZqW4S5mbu03GvECHYMUZCjdewSYQepNQfTvm1Q-dzJW3gH7dPZ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3212975"/>
            <a:ext cx="3024336" cy="30243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06604" y="6165305"/>
            <a:ext cx="1512168" cy="646331"/>
          </a:xfrm>
          <a:prstGeom prst="rect">
            <a:avLst/>
          </a:prstGeom>
          <a:noFill/>
        </p:spPr>
        <p:txBody>
          <a:bodyPr wrap="square" rtlCol="0">
            <a:spAutoFit/>
          </a:bodyPr>
          <a:lstStyle/>
          <a:p>
            <a:r>
              <a:rPr lang="en-GB" sz="3600" dirty="0">
                <a:solidFill>
                  <a:schemeClr val="bg1"/>
                </a:solidFill>
                <a:hlinkClick r:id="rId3" action="ppaction://hlinksldjump"/>
              </a:rPr>
              <a:t>Back</a:t>
            </a:r>
            <a:endParaRPr lang="en-GB" sz="3600" dirty="0">
              <a:solidFill>
                <a:schemeClr val="bg1"/>
              </a:solidFill>
            </a:endParaRPr>
          </a:p>
        </p:txBody>
      </p:sp>
    </p:spTree>
    <p:extLst>
      <p:ext uri="{BB962C8B-B14F-4D97-AF65-F5344CB8AC3E}">
        <p14:creationId xmlns:p14="http://schemas.microsoft.com/office/powerpoint/2010/main" val="59547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8215"/>
            <a:ext cx="8229600" cy="400731"/>
          </a:xfrm>
        </p:spPr>
        <p:txBody>
          <a:bodyPr>
            <a:normAutofit fontScale="90000"/>
          </a:bodyPr>
          <a:lstStyle/>
          <a:p>
            <a:pPr algn="l"/>
            <a:r>
              <a:rPr lang="en-GB" sz="3000" dirty="0">
                <a:solidFill>
                  <a:srgbClr val="FF0000"/>
                </a:solidFill>
              </a:rPr>
              <a:t>What to do…</a:t>
            </a:r>
          </a:p>
        </p:txBody>
      </p:sp>
      <p:sp>
        <p:nvSpPr>
          <p:cNvPr id="3" name="Content Placeholder 2"/>
          <p:cNvSpPr>
            <a:spLocks noGrp="1"/>
          </p:cNvSpPr>
          <p:nvPr>
            <p:ph idx="1"/>
          </p:nvPr>
        </p:nvSpPr>
        <p:spPr>
          <a:xfrm>
            <a:off x="104721" y="2193100"/>
            <a:ext cx="4968552" cy="4680520"/>
          </a:xfrm>
        </p:spPr>
        <p:txBody>
          <a:bodyPr>
            <a:normAutofit fontScale="92500" lnSpcReduction="10000"/>
          </a:bodyPr>
          <a:lstStyle/>
          <a:p>
            <a:pPr marL="514350" indent="-514350">
              <a:buFont typeface="+mj-lt"/>
              <a:buAutoNum type="arabicPeriod"/>
            </a:pPr>
            <a:r>
              <a:rPr lang="en-GB" sz="1800" dirty="0"/>
              <a:t>Allow the students 5 </a:t>
            </a:r>
            <a:r>
              <a:rPr lang="en-GB" sz="1800" dirty="0" err="1"/>
              <a:t>mins</a:t>
            </a:r>
            <a:r>
              <a:rPr lang="en-GB" sz="1800" dirty="0"/>
              <a:t> as a group of girls and a group of boys. The idea is that they  use the time to share as much information as possible about each other…hobbies, family, pets etc.</a:t>
            </a:r>
          </a:p>
          <a:p>
            <a:pPr marL="514350" indent="-514350">
              <a:buFont typeface="+mj-lt"/>
              <a:buAutoNum type="arabicPeriod"/>
            </a:pPr>
            <a:r>
              <a:rPr lang="en-GB" sz="1800" dirty="0">
                <a:solidFill>
                  <a:schemeClr val="bg1">
                    <a:lumMod val="65000"/>
                  </a:schemeClr>
                </a:solidFill>
              </a:rPr>
              <a:t>After the 5 </a:t>
            </a:r>
            <a:r>
              <a:rPr lang="en-GB" sz="1800" dirty="0" err="1">
                <a:solidFill>
                  <a:schemeClr val="bg1">
                    <a:lumMod val="65000"/>
                  </a:schemeClr>
                </a:solidFill>
              </a:rPr>
              <a:t>mins</a:t>
            </a:r>
            <a:r>
              <a:rPr lang="en-GB" sz="1800" dirty="0">
                <a:solidFill>
                  <a:schemeClr val="bg1">
                    <a:lumMod val="65000"/>
                  </a:schemeClr>
                </a:solidFill>
              </a:rPr>
              <a:t> draw 2 girls names and 2 boys names out of a hat. Send 1 boy and 1 girl out of the room</a:t>
            </a:r>
          </a:p>
          <a:p>
            <a:pPr marL="514350" indent="-514350">
              <a:buFont typeface="+mj-lt"/>
              <a:buAutoNum type="arabicPeriod"/>
            </a:pPr>
            <a:r>
              <a:rPr lang="en-GB" sz="1800" dirty="0"/>
              <a:t>The remaining boy or girl should stand at the front facing you and answer questions about the boy or girl who is waiting outside.                       </a:t>
            </a:r>
            <a:r>
              <a:rPr lang="en-GB" sz="1800" dirty="0" err="1"/>
              <a:t>Eg</a:t>
            </a:r>
            <a:r>
              <a:rPr lang="en-GB" sz="1800" dirty="0"/>
              <a:t>. “How many sisters do they have?” </a:t>
            </a:r>
          </a:p>
          <a:p>
            <a:pPr marL="514350" indent="-514350">
              <a:buFont typeface="+mj-lt"/>
              <a:buAutoNum type="arabicPeriod"/>
            </a:pPr>
            <a:r>
              <a:rPr lang="en-GB" sz="1800" dirty="0">
                <a:solidFill>
                  <a:schemeClr val="bg1">
                    <a:lumMod val="65000"/>
                  </a:schemeClr>
                </a:solidFill>
              </a:rPr>
              <a:t>After you have asked the 5 questions and noted responses invite the 2 students back in. They must face you at the front and not make contact with their peers. </a:t>
            </a:r>
          </a:p>
          <a:p>
            <a:pPr marL="514350" indent="-514350">
              <a:buFont typeface="+mj-lt"/>
              <a:buAutoNum type="arabicPeriod"/>
            </a:pPr>
            <a:r>
              <a:rPr lang="en-GB" sz="1800" dirty="0"/>
              <a:t>Ask them the same questions about themselves and mark whether their partners got them right or wrong. </a:t>
            </a:r>
          </a:p>
          <a:p>
            <a:pPr marL="514350" indent="-514350">
              <a:buFont typeface="+mj-lt"/>
              <a:buAutoNum type="arabicPeriod"/>
            </a:pPr>
            <a:endParaRPr lang="en-GB" sz="1800" dirty="0"/>
          </a:p>
        </p:txBody>
      </p:sp>
      <p:sp>
        <p:nvSpPr>
          <p:cNvPr id="5" name="TextBox 4"/>
          <p:cNvSpPr txBox="1"/>
          <p:nvPr/>
        </p:nvSpPr>
        <p:spPr>
          <a:xfrm>
            <a:off x="5260593" y="2852936"/>
            <a:ext cx="3675261" cy="3016210"/>
          </a:xfrm>
          <a:prstGeom prst="rect">
            <a:avLst/>
          </a:prstGeom>
          <a:noFill/>
          <a:ln>
            <a:solidFill>
              <a:schemeClr val="tx1"/>
            </a:solidFill>
          </a:ln>
        </p:spPr>
        <p:txBody>
          <a:bodyPr wrap="square" rtlCol="0">
            <a:spAutoFit/>
          </a:bodyPr>
          <a:lstStyle/>
          <a:p>
            <a:r>
              <a:rPr lang="en-GB" sz="3000" b="1" dirty="0">
                <a:solidFill>
                  <a:srgbClr val="FF0000"/>
                </a:solidFill>
              </a:rPr>
              <a:t>Who wins…</a:t>
            </a:r>
            <a:r>
              <a:rPr lang="en-GB" sz="2000" b="1" dirty="0"/>
              <a:t>Whichever team got the most correct answers out of 5</a:t>
            </a:r>
            <a:endParaRPr lang="en-GB" sz="2000" dirty="0"/>
          </a:p>
          <a:p>
            <a:endParaRPr lang="en-GB" sz="2000" dirty="0"/>
          </a:p>
          <a:p>
            <a:r>
              <a:rPr lang="en-GB" sz="2000" dirty="0"/>
              <a:t>In the event of a draw ask a tie brake question. Send the opposite student out and ask one from selected tie breakers.</a:t>
            </a:r>
          </a:p>
          <a:p>
            <a:endParaRPr lang="en-GB" sz="2000" dirty="0"/>
          </a:p>
        </p:txBody>
      </p:sp>
      <p:sp>
        <p:nvSpPr>
          <p:cNvPr id="6" name="TextBox 5"/>
          <p:cNvSpPr txBox="1"/>
          <p:nvPr/>
        </p:nvSpPr>
        <p:spPr>
          <a:xfrm>
            <a:off x="179512" y="0"/>
            <a:ext cx="6336704" cy="1908215"/>
          </a:xfrm>
          <a:prstGeom prst="rect">
            <a:avLst/>
          </a:prstGeom>
          <a:noFill/>
          <a:ln>
            <a:solidFill>
              <a:schemeClr val="tx1"/>
            </a:solidFill>
          </a:ln>
        </p:spPr>
        <p:txBody>
          <a:bodyPr wrap="square" rtlCol="0">
            <a:spAutoFit/>
          </a:bodyPr>
          <a:lstStyle/>
          <a:p>
            <a:r>
              <a:rPr lang="en-GB" sz="3000" dirty="0">
                <a:solidFill>
                  <a:srgbClr val="FF0000"/>
                </a:solidFill>
              </a:rPr>
              <a:t>Equipment</a:t>
            </a:r>
          </a:p>
          <a:p>
            <a:r>
              <a:rPr lang="en-GB" sz="2200" dirty="0">
                <a:solidFill>
                  <a:srgbClr val="00B050"/>
                </a:solidFill>
              </a:rPr>
              <a:t>Pre-prepared questions to ask the teams about each other.</a:t>
            </a:r>
          </a:p>
          <a:p>
            <a:r>
              <a:rPr lang="en-GB" sz="2200" dirty="0">
                <a:solidFill>
                  <a:srgbClr val="00B050"/>
                </a:solidFill>
              </a:rPr>
              <a:t>Names of all students in a hat to randomly select those who will play</a:t>
            </a:r>
          </a:p>
        </p:txBody>
      </p:sp>
      <p:pic>
        <p:nvPicPr>
          <p:cNvPr id="7" name="Picture 2" descr="http://t1.gstatic.com/images?q=tbn:ANd9GcRZqW4S5mbu03GvECHYMUZCjdewSYQepNQfTvm1Q-dzJW3gH7dPZ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0"/>
            <a:ext cx="2635662" cy="263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1775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2391</Words>
  <Application>Microsoft Office PowerPoint</Application>
  <PresentationFormat>On-screen Show (4:3)</PresentationFormat>
  <Paragraphs>267</Paragraphs>
  <Slides>34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Amasis MT Pro Black</vt:lpstr>
      <vt:lpstr>Arial</vt:lpstr>
      <vt:lpstr>Calibri</vt:lpstr>
      <vt:lpstr>Office Theme</vt:lpstr>
      <vt:lpstr>1_Office Theme</vt:lpstr>
      <vt:lpstr>2_Office Theme</vt:lpstr>
      <vt:lpstr>Tutor Time Team Challenges</vt:lpstr>
      <vt:lpstr>Tutor Score card</vt:lpstr>
      <vt:lpstr>PowerPoint Presentation</vt:lpstr>
      <vt:lpstr>Do you know how  long a minute is?</vt:lpstr>
      <vt:lpstr>What to do….</vt:lpstr>
      <vt:lpstr>Reaction timest?  </vt:lpstr>
      <vt:lpstr>What to do…</vt:lpstr>
      <vt:lpstr>Mr &amp; Mrs </vt:lpstr>
      <vt:lpstr>What to do…</vt:lpstr>
      <vt:lpstr>Sample questions…choose 5</vt:lpstr>
      <vt:lpstr>Straight line </vt:lpstr>
      <vt:lpstr>What to do…</vt:lpstr>
      <vt:lpstr>The Plank</vt:lpstr>
      <vt:lpstr>What to do…</vt:lpstr>
      <vt:lpstr>Blind Challenge</vt:lpstr>
      <vt:lpstr>What to do…</vt:lpstr>
      <vt:lpstr>Pressing Up </vt:lpstr>
      <vt:lpstr>What to do…</vt:lpstr>
      <vt:lpstr>Chinese Whispers</vt:lpstr>
      <vt:lpstr>What to do…</vt:lpstr>
      <vt:lpstr>Examples for the whisper passage</vt:lpstr>
      <vt:lpstr>2 feet</vt:lpstr>
      <vt:lpstr>What to do…</vt:lpstr>
      <vt:lpstr>Memory challenge</vt:lpstr>
      <vt:lpstr>What to do…</vt:lpstr>
      <vt:lpstr>PowerPoint Presentation</vt:lpstr>
      <vt:lpstr>PowerPoint Presentation</vt:lpstr>
      <vt:lpstr>Word challenge</vt:lpstr>
      <vt:lpstr>What to do…</vt:lpstr>
      <vt:lpstr>Your word / phrase is……</vt:lpstr>
      <vt:lpstr>Bouncy Ball Box</vt:lpstr>
      <vt:lpstr>What to do…</vt:lpstr>
      <vt:lpstr>The Chair</vt:lpstr>
      <vt:lpstr>What to do…</vt:lpstr>
    </vt:vector>
  </TitlesOfParts>
  <Company>The Redhill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know how  long a minute is?</dc:title>
  <dc:creator>S.Chelton</dc:creator>
  <cp:lastModifiedBy>S Staniforth</cp:lastModifiedBy>
  <cp:revision>40</cp:revision>
  <dcterms:created xsi:type="dcterms:W3CDTF">2011-10-03T15:43:41Z</dcterms:created>
  <dcterms:modified xsi:type="dcterms:W3CDTF">2026-01-22T11:48:59Z</dcterms:modified>
</cp:coreProperties>
</file>